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8" r:id="rId2"/>
    <p:sldId id="273" r:id="rId3"/>
    <p:sldId id="263" r:id="rId4"/>
    <p:sldId id="274" r:id="rId5"/>
    <p:sldId id="264" r:id="rId6"/>
    <p:sldId id="282" r:id="rId7"/>
    <p:sldId id="271" r:id="rId8"/>
    <p:sldId id="284" r:id="rId9"/>
    <p:sldId id="285" r:id="rId10"/>
    <p:sldId id="283" r:id="rId11"/>
    <p:sldId id="257" r:id="rId12"/>
    <p:sldId id="259" r:id="rId13"/>
    <p:sldId id="275" r:id="rId14"/>
    <p:sldId id="260" r:id="rId15"/>
    <p:sldId id="261" r:id="rId16"/>
    <p:sldId id="276" r:id="rId17"/>
    <p:sldId id="277" r:id="rId18"/>
    <p:sldId id="278" r:id="rId19"/>
    <p:sldId id="286" r:id="rId20"/>
    <p:sldId id="272" r:id="rId21"/>
    <p:sldId id="262" r:id="rId22"/>
    <p:sldId id="280" r:id="rId23"/>
    <p:sldId id="281" r:id="rId24"/>
    <p:sldId id="279" r:id="rId25"/>
    <p:sldId id="287" r:id="rId26"/>
    <p:sldId id="288" r:id="rId27"/>
    <p:sldId id="268" r:id="rId28"/>
    <p:sldId id="270" r:id="rId29"/>
  </p:sldIdLst>
  <p:sldSz cx="12192000" cy="6858000"/>
  <p:notesSz cx="6858000" cy="9144000"/>
  <p:defaultTextStyle>
    <a:defPPr>
      <a:defRPr lang="en-N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5300" autoAdjust="0"/>
  </p:normalViewPr>
  <p:slideViewPr>
    <p:cSldViewPr snapToGrid="0">
      <p:cViewPr varScale="1">
        <p:scale>
          <a:sx n="97" d="100"/>
          <a:sy n="97" d="100"/>
        </p:scale>
        <p:origin x="111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0494CB-D481-4419-84C8-8110FBD69629}" type="datetimeFigureOut">
              <a:rPr lang="en-NG" smtClean="0"/>
              <a:t>11/24/2025</a:t>
            </a:fld>
            <a:endParaRPr lang="en-N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6328B-508C-44F4-84A3-A0BB18827F26}" type="slidenum">
              <a:rPr lang="en-NG" smtClean="0"/>
              <a:t>‹#›</a:t>
            </a:fld>
            <a:endParaRPr lang="en-NG"/>
          </a:p>
        </p:txBody>
      </p:sp>
    </p:spTree>
    <p:extLst>
      <p:ext uri="{BB962C8B-B14F-4D97-AF65-F5344CB8AC3E}">
        <p14:creationId xmlns:p14="http://schemas.microsoft.com/office/powerpoint/2010/main" val="400598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D116328B-508C-44F4-84A3-A0BB18827F26}" type="slidenum">
              <a:rPr lang="en-NG" smtClean="0"/>
              <a:t>1</a:t>
            </a:fld>
            <a:endParaRPr lang="en-NG"/>
          </a:p>
        </p:txBody>
      </p:sp>
    </p:spTree>
    <p:extLst>
      <p:ext uri="{BB962C8B-B14F-4D97-AF65-F5344CB8AC3E}">
        <p14:creationId xmlns:p14="http://schemas.microsoft.com/office/powerpoint/2010/main" val="647573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D116328B-508C-44F4-84A3-A0BB18827F26}" type="slidenum">
              <a:rPr lang="en-NG" smtClean="0"/>
              <a:t>4</a:t>
            </a:fld>
            <a:endParaRPr lang="en-NG"/>
          </a:p>
        </p:txBody>
      </p:sp>
    </p:spTree>
    <p:extLst>
      <p:ext uri="{BB962C8B-B14F-4D97-AF65-F5344CB8AC3E}">
        <p14:creationId xmlns:p14="http://schemas.microsoft.com/office/powerpoint/2010/main" val="1012806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D116328B-508C-44F4-84A3-A0BB18827F26}" type="slidenum">
              <a:rPr lang="en-NG" smtClean="0"/>
              <a:t>21</a:t>
            </a:fld>
            <a:endParaRPr lang="en-NG"/>
          </a:p>
        </p:txBody>
      </p:sp>
    </p:spTree>
    <p:extLst>
      <p:ext uri="{BB962C8B-B14F-4D97-AF65-F5344CB8AC3E}">
        <p14:creationId xmlns:p14="http://schemas.microsoft.com/office/powerpoint/2010/main" val="3974153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3E641-4CC8-121E-00B6-B791A3900B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G"/>
          </a:p>
        </p:txBody>
      </p:sp>
      <p:sp>
        <p:nvSpPr>
          <p:cNvPr id="3" name="Subtitle 2">
            <a:extLst>
              <a:ext uri="{FF2B5EF4-FFF2-40B4-BE49-F238E27FC236}">
                <a16:creationId xmlns:a16="http://schemas.microsoft.com/office/drawing/2014/main" id="{43020DE7-FC0A-1EB3-1EB8-0D9841787C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G"/>
          </a:p>
        </p:txBody>
      </p:sp>
      <p:sp>
        <p:nvSpPr>
          <p:cNvPr id="4" name="Date Placeholder 3">
            <a:extLst>
              <a:ext uri="{FF2B5EF4-FFF2-40B4-BE49-F238E27FC236}">
                <a16:creationId xmlns:a16="http://schemas.microsoft.com/office/drawing/2014/main" id="{2BFF7F25-89AC-3827-1E5A-F35A791AA17E}"/>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5" name="Footer Placeholder 4">
            <a:extLst>
              <a:ext uri="{FF2B5EF4-FFF2-40B4-BE49-F238E27FC236}">
                <a16:creationId xmlns:a16="http://schemas.microsoft.com/office/drawing/2014/main" id="{EAC9CDCD-68D8-270D-3D14-A6932E0507AA}"/>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B52E2C86-7011-841F-05CC-0AFDDA9E37DF}"/>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249008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6EB92-BFC3-75C6-1CB0-DCDA6F62E276}"/>
              </a:ext>
            </a:extLst>
          </p:cNvPr>
          <p:cNvSpPr>
            <a:spLocks noGrp="1"/>
          </p:cNvSpPr>
          <p:nvPr>
            <p:ph type="title"/>
          </p:nvPr>
        </p:nvSpPr>
        <p:spPr/>
        <p:txBody>
          <a:bodyPr/>
          <a:lstStyle/>
          <a:p>
            <a:r>
              <a:rPr lang="en-US"/>
              <a:t>Click to edit Master title style</a:t>
            </a:r>
            <a:endParaRPr lang="en-NG"/>
          </a:p>
        </p:txBody>
      </p:sp>
      <p:sp>
        <p:nvSpPr>
          <p:cNvPr id="3" name="Vertical Text Placeholder 2">
            <a:extLst>
              <a:ext uri="{FF2B5EF4-FFF2-40B4-BE49-F238E27FC236}">
                <a16:creationId xmlns:a16="http://schemas.microsoft.com/office/drawing/2014/main" id="{3AB88485-C38D-D262-3D1E-C91C5E4700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D1FCC335-E9A0-0255-6C88-5D31B6CE8B68}"/>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5" name="Footer Placeholder 4">
            <a:extLst>
              <a:ext uri="{FF2B5EF4-FFF2-40B4-BE49-F238E27FC236}">
                <a16:creationId xmlns:a16="http://schemas.microsoft.com/office/drawing/2014/main" id="{22EBE589-D92C-08EF-29B8-7C5BBCBB695C}"/>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03EE2531-6973-0F6E-1838-89C69939C55C}"/>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1932309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C50F2-041E-D8EE-3F37-CEA4D41A71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G"/>
          </a:p>
        </p:txBody>
      </p:sp>
      <p:sp>
        <p:nvSpPr>
          <p:cNvPr id="3" name="Vertical Text Placeholder 2">
            <a:extLst>
              <a:ext uri="{FF2B5EF4-FFF2-40B4-BE49-F238E27FC236}">
                <a16:creationId xmlns:a16="http://schemas.microsoft.com/office/drawing/2014/main" id="{CEFB6426-B2FA-6BFB-BB11-6A08C2A3F1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6E1976CA-57A5-2E66-4432-409CC099A63E}"/>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5" name="Footer Placeholder 4">
            <a:extLst>
              <a:ext uri="{FF2B5EF4-FFF2-40B4-BE49-F238E27FC236}">
                <a16:creationId xmlns:a16="http://schemas.microsoft.com/office/drawing/2014/main" id="{EF0C917B-6B6C-4EBD-E6B5-22CF16ADDD18}"/>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5D99461C-CF0B-0301-9A35-D8BF4456969D}"/>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824836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F0044-F37C-4D85-EC93-BCD56CF953C8}"/>
              </a:ext>
            </a:extLst>
          </p:cNvPr>
          <p:cNvSpPr>
            <a:spLocks noGrp="1"/>
          </p:cNvSpPr>
          <p:nvPr>
            <p:ph type="title"/>
          </p:nvPr>
        </p:nvSpPr>
        <p:spPr/>
        <p:txBody>
          <a:bodyPr/>
          <a:lstStyle/>
          <a:p>
            <a:r>
              <a:rPr lang="en-US"/>
              <a:t>Click to edit Master title style</a:t>
            </a:r>
            <a:endParaRPr lang="en-NG"/>
          </a:p>
        </p:txBody>
      </p:sp>
      <p:sp>
        <p:nvSpPr>
          <p:cNvPr id="3" name="Content Placeholder 2">
            <a:extLst>
              <a:ext uri="{FF2B5EF4-FFF2-40B4-BE49-F238E27FC236}">
                <a16:creationId xmlns:a16="http://schemas.microsoft.com/office/drawing/2014/main" id="{08AE26C4-2FF6-E2AC-7CC8-8E08F8323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9BB24E86-30C3-0483-96E5-C8212ED4114E}"/>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5" name="Footer Placeholder 4">
            <a:extLst>
              <a:ext uri="{FF2B5EF4-FFF2-40B4-BE49-F238E27FC236}">
                <a16:creationId xmlns:a16="http://schemas.microsoft.com/office/drawing/2014/main" id="{05800548-BA58-846B-0B30-2AFAAAE756DA}"/>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DCAE1DA0-D181-AD9A-4016-7F92C168B061}"/>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3898153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B3960-AE7C-1EBB-4822-18B9F4C5D6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G"/>
          </a:p>
        </p:txBody>
      </p:sp>
      <p:sp>
        <p:nvSpPr>
          <p:cNvPr id="3" name="Text Placeholder 2">
            <a:extLst>
              <a:ext uri="{FF2B5EF4-FFF2-40B4-BE49-F238E27FC236}">
                <a16:creationId xmlns:a16="http://schemas.microsoft.com/office/drawing/2014/main" id="{81DBB3A5-AFBA-A68F-56B0-F0869E106D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C07C4E-087B-8760-A14A-FB74A5C2A308}"/>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5" name="Footer Placeholder 4">
            <a:extLst>
              <a:ext uri="{FF2B5EF4-FFF2-40B4-BE49-F238E27FC236}">
                <a16:creationId xmlns:a16="http://schemas.microsoft.com/office/drawing/2014/main" id="{923E2602-282D-425A-11BD-D3805B4BA53F}"/>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2CD402F7-1AD3-667F-2DDB-75F236A18DF5}"/>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175801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8481F-FFC3-7767-D2E2-9A595890E2F9}"/>
              </a:ext>
            </a:extLst>
          </p:cNvPr>
          <p:cNvSpPr>
            <a:spLocks noGrp="1"/>
          </p:cNvSpPr>
          <p:nvPr>
            <p:ph type="title"/>
          </p:nvPr>
        </p:nvSpPr>
        <p:spPr/>
        <p:txBody>
          <a:bodyPr/>
          <a:lstStyle/>
          <a:p>
            <a:r>
              <a:rPr lang="en-US"/>
              <a:t>Click to edit Master title style</a:t>
            </a:r>
            <a:endParaRPr lang="en-NG"/>
          </a:p>
        </p:txBody>
      </p:sp>
      <p:sp>
        <p:nvSpPr>
          <p:cNvPr id="3" name="Content Placeholder 2">
            <a:extLst>
              <a:ext uri="{FF2B5EF4-FFF2-40B4-BE49-F238E27FC236}">
                <a16:creationId xmlns:a16="http://schemas.microsoft.com/office/drawing/2014/main" id="{5267CCC4-5C4D-7D31-90B6-236253B147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Content Placeholder 3">
            <a:extLst>
              <a:ext uri="{FF2B5EF4-FFF2-40B4-BE49-F238E27FC236}">
                <a16:creationId xmlns:a16="http://schemas.microsoft.com/office/drawing/2014/main" id="{096B5031-6936-A094-EED6-1BFA5BFB09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5" name="Date Placeholder 4">
            <a:extLst>
              <a:ext uri="{FF2B5EF4-FFF2-40B4-BE49-F238E27FC236}">
                <a16:creationId xmlns:a16="http://schemas.microsoft.com/office/drawing/2014/main" id="{2BD86465-EA53-AB3A-7939-69E2D9399EBB}"/>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6" name="Footer Placeholder 5">
            <a:extLst>
              <a:ext uri="{FF2B5EF4-FFF2-40B4-BE49-F238E27FC236}">
                <a16:creationId xmlns:a16="http://schemas.microsoft.com/office/drawing/2014/main" id="{2DE01013-0671-9271-B7F3-53B16FF8758A}"/>
              </a:ext>
            </a:extLst>
          </p:cNvPr>
          <p:cNvSpPr>
            <a:spLocks noGrp="1"/>
          </p:cNvSpPr>
          <p:nvPr>
            <p:ph type="ftr" sz="quarter" idx="11"/>
          </p:nvPr>
        </p:nvSpPr>
        <p:spPr/>
        <p:txBody>
          <a:bodyPr/>
          <a:lstStyle/>
          <a:p>
            <a:endParaRPr lang="en-NG"/>
          </a:p>
        </p:txBody>
      </p:sp>
      <p:sp>
        <p:nvSpPr>
          <p:cNvPr id="7" name="Slide Number Placeholder 6">
            <a:extLst>
              <a:ext uri="{FF2B5EF4-FFF2-40B4-BE49-F238E27FC236}">
                <a16:creationId xmlns:a16="http://schemas.microsoft.com/office/drawing/2014/main" id="{A9AA6CB0-C033-86D1-FD59-52082EA2954E}"/>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1711019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A8972-95F8-CD9C-8214-DDF1D6D0A41F}"/>
              </a:ext>
            </a:extLst>
          </p:cNvPr>
          <p:cNvSpPr>
            <a:spLocks noGrp="1"/>
          </p:cNvSpPr>
          <p:nvPr>
            <p:ph type="title"/>
          </p:nvPr>
        </p:nvSpPr>
        <p:spPr>
          <a:xfrm>
            <a:off x="839788" y="365125"/>
            <a:ext cx="10515600" cy="1325563"/>
          </a:xfrm>
        </p:spPr>
        <p:txBody>
          <a:bodyPr/>
          <a:lstStyle/>
          <a:p>
            <a:r>
              <a:rPr lang="en-US"/>
              <a:t>Click to edit Master title style</a:t>
            </a:r>
            <a:endParaRPr lang="en-NG"/>
          </a:p>
        </p:txBody>
      </p:sp>
      <p:sp>
        <p:nvSpPr>
          <p:cNvPr id="3" name="Text Placeholder 2">
            <a:extLst>
              <a:ext uri="{FF2B5EF4-FFF2-40B4-BE49-F238E27FC236}">
                <a16:creationId xmlns:a16="http://schemas.microsoft.com/office/drawing/2014/main" id="{B3027F69-13E9-F374-8491-0307BAD318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BE5688-A044-F7DC-571B-89C07F3E56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5" name="Text Placeholder 4">
            <a:extLst>
              <a:ext uri="{FF2B5EF4-FFF2-40B4-BE49-F238E27FC236}">
                <a16:creationId xmlns:a16="http://schemas.microsoft.com/office/drawing/2014/main" id="{783BFF60-8878-312F-C4DA-4FBBAFC4BA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C9BCA8-9C2B-613D-85EA-6357007AEB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7" name="Date Placeholder 6">
            <a:extLst>
              <a:ext uri="{FF2B5EF4-FFF2-40B4-BE49-F238E27FC236}">
                <a16:creationId xmlns:a16="http://schemas.microsoft.com/office/drawing/2014/main" id="{D5D2A4FD-A76F-C58A-D712-7FD5BB5C7CD7}"/>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8" name="Footer Placeholder 7">
            <a:extLst>
              <a:ext uri="{FF2B5EF4-FFF2-40B4-BE49-F238E27FC236}">
                <a16:creationId xmlns:a16="http://schemas.microsoft.com/office/drawing/2014/main" id="{4EFB7574-1060-1226-4182-B244CA5E0894}"/>
              </a:ext>
            </a:extLst>
          </p:cNvPr>
          <p:cNvSpPr>
            <a:spLocks noGrp="1"/>
          </p:cNvSpPr>
          <p:nvPr>
            <p:ph type="ftr" sz="quarter" idx="11"/>
          </p:nvPr>
        </p:nvSpPr>
        <p:spPr/>
        <p:txBody>
          <a:bodyPr/>
          <a:lstStyle/>
          <a:p>
            <a:endParaRPr lang="en-NG"/>
          </a:p>
        </p:txBody>
      </p:sp>
      <p:sp>
        <p:nvSpPr>
          <p:cNvPr id="9" name="Slide Number Placeholder 8">
            <a:extLst>
              <a:ext uri="{FF2B5EF4-FFF2-40B4-BE49-F238E27FC236}">
                <a16:creationId xmlns:a16="http://schemas.microsoft.com/office/drawing/2014/main" id="{CA718798-0C13-0A90-CBED-A57445493B67}"/>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544605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B6E2D-29DB-E896-2220-DCC28C9CBAA3}"/>
              </a:ext>
            </a:extLst>
          </p:cNvPr>
          <p:cNvSpPr>
            <a:spLocks noGrp="1"/>
          </p:cNvSpPr>
          <p:nvPr>
            <p:ph type="title"/>
          </p:nvPr>
        </p:nvSpPr>
        <p:spPr/>
        <p:txBody>
          <a:bodyPr/>
          <a:lstStyle/>
          <a:p>
            <a:r>
              <a:rPr lang="en-US"/>
              <a:t>Click to edit Master title style</a:t>
            </a:r>
            <a:endParaRPr lang="en-NG"/>
          </a:p>
        </p:txBody>
      </p:sp>
      <p:sp>
        <p:nvSpPr>
          <p:cNvPr id="3" name="Date Placeholder 2">
            <a:extLst>
              <a:ext uri="{FF2B5EF4-FFF2-40B4-BE49-F238E27FC236}">
                <a16:creationId xmlns:a16="http://schemas.microsoft.com/office/drawing/2014/main" id="{B266191B-F829-369C-67DD-274112945AAF}"/>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4" name="Footer Placeholder 3">
            <a:extLst>
              <a:ext uri="{FF2B5EF4-FFF2-40B4-BE49-F238E27FC236}">
                <a16:creationId xmlns:a16="http://schemas.microsoft.com/office/drawing/2014/main" id="{A9232854-48D9-F267-35DA-39FE85D3D95B}"/>
              </a:ext>
            </a:extLst>
          </p:cNvPr>
          <p:cNvSpPr>
            <a:spLocks noGrp="1"/>
          </p:cNvSpPr>
          <p:nvPr>
            <p:ph type="ftr" sz="quarter" idx="11"/>
          </p:nvPr>
        </p:nvSpPr>
        <p:spPr/>
        <p:txBody>
          <a:bodyPr/>
          <a:lstStyle/>
          <a:p>
            <a:endParaRPr lang="en-NG"/>
          </a:p>
        </p:txBody>
      </p:sp>
      <p:sp>
        <p:nvSpPr>
          <p:cNvPr id="5" name="Slide Number Placeholder 4">
            <a:extLst>
              <a:ext uri="{FF2B5EF4-FFF2-40B4-BE49-F238E27FC236}">
                <a16:creationId xmlns:a16="http://schemas.microsoft.com/office/drawing/2014/main" id="{C1BE0F8C-EC32-382B-5866-5C66A8C91C04}"/>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2858397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6C796C-1112-37CF-976D-561D3E87C21C}"/>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3" name="Footer Placeholder 2">
            <a:extLst>
              <a:ext uri="{FF2B5EF4-FFF2-40B4-BE49-F238E27FC236}">
                <a16:creationId xmlns:a16="http://schemas.microsoft.com/office/drawing/2014/main" id="{DAAAF0FE-0FCB-2999-B577-8790B907D239}"/>
              </a:ext>
            </a:extLst>
          </p:cNvPr>
          <p:cNvSpPr>
            <a:spLocks noGrp="1"/>
          </p:cNvSpPr>
          <p:nvPr>
            <p:ph type="ftr" sz="quarter" idx="11"/>
          </p:nvPr>
        </p:nvSpPr>
        <p:spPr/>
        <p:txBody>
          <a:bodyPr/>
          <a:lstStyle/>
          <a:p>
            <a:endParaRPr lang="en-NG"/>
          </a:p>
        </p:txBody>
      </p:sp>
      <p:sp>
        <p:nvSpPr>
          <p:cNvPr id="4" name="Slide Number Placeholder 3">
            <a:extLst>
              <a:ext uri="{FF2B5EF4-FFF2-40B4-BE49-F238E27FC236}">
                <a16:creationId xmlns:a16="http://schemas.microsoft.com/office/drawing/2014/main" id="{0118F8A5-3E7A-D1FA-C2AC-BE93FE08EBAB}"/>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516042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98FC6-2284-32BF-2C6A-486B3302ED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G"/>
          </a:p>
        </p:txBody>
      </p:sp>
      <p:sp>
        <p:nvSpPr>
          <p:cNvPr id="3" name="Content Placeholder 2">
            <a:extLst>
              <a:ext uri="{FF2B5EF4-FFF2-40B4-BE49-F238E27FC236}">
                <a16:creationId xmlns:a16="http://schemas.microsoft.com/office/drawing/2014/main" id="{BAF9C5FA-4F56-694B-BE6E-B0B353FA30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Text Placeholder 3">
            <a:extLst>
              <a:ext uri="{FF2B5EF4-FFF2-40B4-BE49-F238E27FC236}">
                <a16:creationId xmlns:a16="http://schemas.microsoft.com/office/drawing/2014/main" id="{4B9ABC29-1A2A-745D-B2C6-B21BEE5D87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52399B-0F75-63FC-A5C4-02DCA4487CC4}"/>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6" name="Footer Placeholder 5">
            <a:extLst>
              <a:ext uri="{FF2B5EF4-FFF2-40B4-BE49-F238E27FC236}">
                <a16:creationId xmlns:a16="http://schemas.microsoft.com/office/drawing/2014/main" id="{1F0CDE39-3B37-C493-D65A-3CD6F33C4CDF}"/>
              </a:ext>
            </a:extLst>
          </p:cNvPr>
          <p:cNvSpPr>
            <a:spLocks noGrp="1"/>
          </p:cNvSpPr>
          <p:nvPr>
            <p:ph type="ftr" sz="quarter" idx="11"/>
          </p:nvPr>
        </p:nvSpPr>
        <p:spPr/>
        <p:txBody>
          <a:bodyPr/>
          <a:lstStyle/>
          <a:p>
            <a:endParaRPr lang="en-NG"/>
          </a:p>
        </p:txBody>
      </p:sp>
      <p:sp>
        <p:nvSpPr>
          <p:cNvPr id="7" name="Slide Number Placeholder 6">
            <a:extLst>
              <a:ext uri="{FF2B5EF4-FFF2-40B4-BE49-F238E27FC236}">
                <a16:creationId xmlns:a16="http://schemas.microsoft.com/office/drawing/2014/main" id="{C1CC0965-04B1-693B-C131-2BFA8349E1BE}"/>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225656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937A5-8B76-8707-7CA8-C5358C8DDA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G"/>
          </a:p>
        </p:txBody>
      </p:sp>
      <p:sp>
        <p:nvSpPr>
          <p:cNvPr id="3" name="Picture Placeholder 2">
            <a:extLst>
              <a:ext uri="{FF2B5EF4-FFF2-40B4-BE49-F238E27FC236}">
                <a16:creationId xmlns:a16="http://schemas.microsoft.com/office/drawing/2014/main" id="{05DD9A17-8B13-CF56-0B7D-C749A888C9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G"/>
          </a:p>
        </p:txBody>
      </p:sp>
      <p:sp>
        <p:nvSpPr>
          <p:cNvPr id="4" name="Text Placeholder 3">
            <a:extLst>
              <a:ext uri="{FF2B5EF4-FFF2-40B4-BE49-F238E27FC236}">
                <a16:creationId xmlns:a16="http://schemas.microsoft.com/office/drawing/2014/main" id="{3F84D0D9-AE85-E716-83A1-27DB4A0E9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1CFA42-6C1B-5F97-BE17-21820D03A542}"/>
              </a:ext>
            </a:extLst>
          </p:cNvPr>
          <p:cNvSpPr>
            <a:spLocks noGrp="1"/>
          </p:cNvSpPr>
          <p:nvPr>
            <p:ph type="dt" sz="half" idx="10"/>
          </p:nvPr>
        </p:nvSpPr>
        <p:spPr/>
        <p:txBody>
          <a:bodyPr/>
          <a:lstStyle/>
          <a:p>
            <a:fld id="{11B1EF1E-62FB-4BF7-BED2-DB7475F9E822}" type="datetimeFigureOut">
              <a:rPr lang="en-NG" smtClean="0"/>
              <a:t>11/24/2025</a:t>
            </a:fld>
            <a:endParaRPr lang="en-NG"/>
          </a:p>
        </p:txBody>
      </p:sp>
      <p:sp>
        <p:nvSpPr>
          <p:cNvPr id="6" name="Footer Placeholder 5">
            <a:extLst>
              <a:ext uri="{FF2B5EF4-FFF2-40B4-BE49-F238E27FC236}">
                <a16:creationId xmlns:a16="http://schemas.microsoft.com/office/drawing/2014/main" id="{F7589EBD-6A49-6973-7388-76F4690C5577}"/>
              </a:ext>
            </a:extLst>
          </p:cNvPr>
          <p:cNvSpPr>
            <a:spLocks noGrp="1"/>
          </p:cNvSpPr>
          <p:nvPr>
            <p:ph type="ftr" sz="quarter" idx="11"/>
          </p:nvPr>
        </p:nvSpPr>
        <p:spPr/>
        <p:txBody>
          <a:bodyPr/>
          <a:lstStyle/>
          <a:p>
            <a:endParaRPr lang="en-NG"/>
          </a:p>
        </p:txBody>
      </p:sp>
      <p:sp>
        <p:nvSpPr>
          <p:cNvPr id="7" name="Slide Number Placeholder 6">
            <a:extLst>
              <a:ext uri="{FF2B5EF4-FFF2-40B4-BE49-F238E27FC236}">
                <a16:creationId xmlns:a16="http://schemas.microsoft.com/office/drawing/2014/main" id="{628A54BC-E148-1B7D-DE51-526C54CA3991}"/>
              </a:ext>
            </a:extLst>
          </p:cNvPr>
          <p:cNvSpPr>
            <a:spLocks noGrp="1"/>
          </p:cNvSpPr>
          <p:nvPr>
            <p:ph type="sldNum" sz="quarter" idx="12"/>
          </p:nvPr>
        </p:nvSpPr>
        <p:spPr/>
        <p:txBody>
          <a:bodyPr/>
          <a:lstStyle/>
          <a:p>
            <a:fld id="{EE38DA7F-5671-4156-9432-449BE68525A1}" type="slidenum">
              <a:rPr lang="en-NG" smtClean="0"/>
              <a:t>‹#›</a:t>
            </a:fld>
            <a:endParaRPr lang="en-NG"/>
          </a:p>
        </p:txBody>
      </p:sp>
    </p:spTree>
    <p:extLst>
      <p:ext uri="{BB962C8B-B14F-4D97-AF65-F5344CB8AC3E}">
        <p14:creationId xmlns:p14="http://schemas.microsoft.com/office/powerpoint/2010/main" val="574707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3D0A21-09E6-EA58-2AFF-38DDC66479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G"/>
          </a:p>
        </p:txBody>
      </p:sp>
      <p:sp>
        <p:nvSpPr>
          <p:cNvPr id="3" name="Text Placeholder 2">
            <a:extLst>
              <a:ext uri="{FF2B5EF4-FFF2-40B4-BE49-F238E27FC236}">
                <a16:creationId xmlns:a16="http://schemas.microsoft.com/office/drawing/2014/main" id="{6213D42C-B97E-8CAC-83BC-8B252FDCCE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4F45306E-B4B8-0252-3656-AC7D2F124E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1B1EF1E-62FB-4BF7-BED2-DB7475F9E822}" type="datetimeFigureOut">
              <a:rPr lang="en-NG" smtClean="0"/>
              <a:t>11/24/2025</a:t>
            </a:fld>
            <a:endParaRPr lang="en-NG"/>
          </a:p>
        </p:txBody>
      </p:sp>
      <p:sp>
        <p:nvSpPr>
          <p:cNvPr id="5" name="Footer Placeholder 4">
            <a:extLst>
              <a:ext uri="{FF2B5EF4-FFF2-40B4-BE49-F238E27FC236}">
                <a16:creationId xmlns:a16="http://schemas.microsoft.com/office/drawing/2014/main" id="{DA9603A6-0225-7376-846D-76E5D5CDAB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G"/>
          </a:p>
        </p:txBody>
      </p:sp>
      <p:sp>
        <p:nvSpPr>
          <p:cNvPr id="6" name="Slide Number Placeholder 5">
            <a:extLst>
              <a:ext uri="{FF2B5EF4-FFF2-40B4-BE49-F238E27FC236}">
                <a16:creationId xmlns:a16="http://schemas.microsoft.com/office/drawing/2014/main" id="{BAB9013A-4AD9-1C5B-6117-F96217643F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38DA7F-5671-4156-9432-449BE68525A1}" type="slidenum">
              <a:rPr lang="en-NG" smtClean="0"/>
              <a:t>‹#›</a:t>
            </a:fld>
            <a:endParaRPr lang="en-NG"/>
          </a:p>
        </p:txBody>
      </p:sp>
    </p:spTree>
    <p:extLst>
      <p:ext uri="{BB962C8B-B14F-4D97-AF65-F5344CB8AC3E}">
        <p14:creationId xmlns:p14="http://schemas.microsoft.com/office/powerpoint/2010/main" val="34505697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228D60-9B60-7190-AE9F-1419BA09C7D4}"/>
              </a:ext>
            </a:extLst>
          </p:cNvPr>
          <p:cNvSpPr>
            <a:spLocks noGrp="1"/>
          </p:cNvSpPr>
          <p:nvPr>
            <p:ph type="ctrTitle"/>
          </p:nvPr>
        </p:nvSpPr>
        <p:spPr>
          <a:xfrm>
            <a:off x="5297762" y="640080"/>
            <a:ext cx="6251110" cy="3566160"/>
          </a:xfrm>
        </p:spPr>
        <p:txBody>
          <a:bodyPr anchor="b">
            <a:normAutofit/>
          </a:bodyPr>
          <a:lstStyle/>
          <a:p>
            <a:pPr algn="l"/>
            <a:r>
              <a:rPr lang="en-US" sz="5000" dirty="0"/>
              <a:t>AFFORDABLE HOUSING FINANCE AND INNOVATION SUMMIT &amp; EXPO (AHFIS 2025)</a:t>
            </a:r>
            <a:endParaRPr lang="en-NG" sz="5000" dirty="0"/>
          </a:p>
        </p:txBody>
      </p:sp>
      <p:sp>
        <p:nvSpPr>
          <p:cNvPr id="3" name="Subtitle 2">
            <a:extLst>
              <a:ext uri="{FF2B5EF4-FFF2-40B4-BE49-F238E27FC236}">
                <a16:creationId xmlns:a16="http://schemas.microsoft.com/office/drawing/2014/main" id="{42A2A06E-A35B-B58F-EDEF-8637DD0DCA93}"/>
              </a:ext>
            </a:extLst>
          </p:cNvPr>
          <p:cNvSpPr>
            <a:spLocks noGrp="1"/>
          </p:cNvSpPr>
          <p:nvPr>
            <p:ph type="subTitle" idx="1"/>
          </p:nvPr>
        </p:nvSpPr>
        <p:spPr>
          <a:xfrm>
            <a:off x="5297760" y="4636008"/>
            <a:ext cx="6251111" cy="1572768"/>
          </a:xfrm>
        </p:spPr>
        <p:txBody>
          <a:bodyPr>
            <a:normAutofit/>
          </a:bodyPr>
          <a:lstStyle/>
          <a:p>
            <a:pPr algn="l"/>
            <a:endParaRPr lang="en-US" sz="2200" dirty="0"/>
          </a:p>
          <a:p>
            <a:pPr algn="l"/>
            <a:endParaRPr lang="en-US" sz="2200" dirty="0"/>
          </a:p>
          <a:p>
            <a:pPr algn="l"/>
            <a:endParaRPr lang="en-NG" sz="2200" dirty="0"/>
          </a:p>
        </p:txBody>
      </p:sp>
      <p:pic>
        <p:nvPicPr>
          <p:cNvPr id="5" name="Picture 4" descr="A midsection of a person holding a miniature house">
            <a:extLst>
              <a:ext uri="{FF2B5EF4-FFF2-40B4-BE49-F238E27FC236}">
                <a16:creationId xmlns:a16="http://schemas.microsoft.com/office/drawing/2014/main" id="{AC31D0FF-EA5C-BB37-CB31-E229DC04E62B}"/>
              </a:ext>
            </a:extLst>
          </p:cNvPr>
          <p:cNvPicPr>
            <a:picLocks noChangeAspect="1"/>
          </p:cNvPicPr>
          <p:nvPr/>
        </p:nvPicPr>
        <p:blipFill>
          <a:blip r:embed="rId3"/>
          <a:srcRect l="29443" r="27772" b="-1"/>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1"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8398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7A7C2-0462-1444-E40B-4B915587FEE5}"/>
              </a:ext>
            </a:extLst>
          </p:cNvPr>
          <p:cNvSpPr>
            <a:spLocks noGrp="1"/>
          </p:cNvSpPr>
          <p:nvPr>
            <p:ph type="title"/>
          </p:nvPr>
        </p:nvSpPr>
        <p:spPr>
          <a:xfrm>
            <a:off x="838200" y="182880"/>
            <a:ext cx="10515600" cy="1097279"/>
          </a:xfrm>
        </p:spPr>
        <p:txBody>
          <a:bodyPr>
            <a:normAutofit fontScale="90000"/>
          </a:bodyPr>
          <a:lstStyle/>
          <a:p>
            <a:r>
              <a:rPr lang="en-US" dirty="0"/>
              <a:t>CHAIRMAN’S OPENING SPEECH &amp; GOODWILL MESSAGES  Cont’d</a:t>
            </a:r>
            <a:endParaRPr lang="en-NG" dirty="0"/>
          </a:p>
        </p:txBody>
      </p:sp>
      <p:sp>
        <p:nvSpPr>
          <p:cNvPr id="3" name="Content Placeholder 2">
            <a:extLst>
              <a:ext uri="{FF2B5EF4-FFF2-40B4-BE49-F238E27FC236}">
                <a16:creationId xmlns:a16="http://schemas.microsoft.com/office/drawing/2014/main" id="{AB94CAFD-1E41-70DF-963D-1C026B43EA2C}"/>
              </a:ext>
            </a:extLst>
          </p:cNvPr>
          <p:cNvSpPr>
            <a:spLocks noGrp="1"/>
          </p:cNvSpPr>
          <p:nvPr>
            <p:ph idx="1"/>
          </p:nvPr>
        </p:nvSpPr>
        <p:spPr>
          <a:xfrm>
            <a:off x="838200" y="1600200"/>
            <a:ext cx="10515600" cy="4663440"/>
          </a:xfrm>
        </p:spPr>
        <p:txBody>
          <a:bodyPr/>
          <a:lstStyle/>
          <a:p>
            <a:pPr algn="just"/>
            <a:r>
              <a:rPr lang="en-US" dirty="0"/>
              <a:t>Collaboration is also imperative among public institutions responsible for housing finance and development. Similarly, collaboration is equally imperative among public sector operators and cooperatives of housing </a:t>
            </a:r>
            <a:r>
              <a:rPr lang="en-US" dirty="0" err="1"/>
              <a:t>offtakers</a:t>
            </a:r>
            <a:r>
              <a:rPr lang="en-US" dirty="0"/>
              <a:t>.</a:t>
            </a:r>
          </a:p>
          <a:p>
            <a:pPr algn="just"/>
            <a:r>
              <a:rPr lang="en-US" dirty="0"/>
              <a:t>Various Goodwill Messages were delivered, encouraging the continuity of the Summit and congratulating the Convener for this edition of the summit.</a:t>
            </a:r>
          </a:p>
          <a:p>
            <a:pPr algn="just"/>
            <a:r>
              <a:rPr lang="en-US" dirty="0"/>
              <a:t>The Goodwill messages called for practical solutions to the challenge of availability of finance for affordable homes and challenged participants to come up with solutions that are contemporary yet applicable to the Nigerian Society</a:t>
            </a:r>
            <a:endParaRPr lang="en-NG" dirty="0"/>
          </a:p>
        </p:txBody>
      </p:sp>
    </p:spTree>
    <p:extLst>
      <p:ext uri="{BB962C8B-B14F-4D97-AF65-F5344CB8AC3E}">
        <p14:creationId xmlns:p14="http://schemas.microsoft.com/office/powerpoint/2010/main" val="1925235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0B34E-5F7B-B529-82E8-C615566D44E2}"/>
              </a:ext>
            </a:extLst>
          </p:cNvPr>
          <p:cNvSpPr>
            <a:spLocks noGrp="1"/>
          </p:cNvSpPr>
          <p:nvPr>
            <p:ph type="title"/>
          </p:nvPr>
        </p:nvSpPr>
        <p:spPr>
          <a:xfrm>
            <a:off x="838200" y="365126"/>
            <a:ext cx="10515600" cy="1527842"/>
          </a:xfrm>
        </p:spPr>
        <p:txBody>
          <a:bodyPr>
            <a:noAutofit/>
          </a:bodyPr>
          <a:lstStyle/>
          <a:p>
            <a:br>
              <a:rPr lang="en-US" sz="3200" dirty="0"/>
            </a:br>
            <a:r>
              <a:rPr lang="en-US" sz="2800" b="1" dirty="0"/>
              <a:t>A Keynote Presentation was made by Mr. Hakeem </a:t>
            </a:r>
            <a:r>
              <a:rPr lang="en-US" sz="2800" b="1" dirty="0" err="1"/>
              <a:t>Ogunniran</a:t>
            </a:r>
            <a:r>
              <a:rPr lang="en-US" sz="2800" b="1" dirty="0"/>
              <a:t> – Founder/CEO </a:t>
            </a:r>
            <a:r>
              <a:rPr lang="en-US" sz="2800" b="1" dirty="0" err="1"/>
              <a:t>Eximir</a:t>
            </a:r>
            <a:r>
              <a:rPr lang="en-US" sz="2800" b="1" dirty="0"/>
              <a:t> Realty Co. Ltd on the topic – Innovative Finance for Affordable Housing Under Renewed Hope Agenda</a:t>
            </a:r>
            <a:r>
              <a:rPr lang="en-US" sz="2800" dirty="0"/>
              <a:t>.</a:t>
            </a:r>
            <a:br>
              <a:rPr lang="en-US" sz="2800" dirty="0"/>
            </a:br>
            <a:endParaRPr lang="en-NG" sz="2800" dirty="0"/>
          </a:p>
        </p:txBody>
      </p:sp>
      <p:sp>
        <p:nvSpPr>
          <p:cNvPr id="3" name="Content Placeholder 2">
            <a:extLst>
              <a:ext uri="{FF2B5EF4-FFF2-40B4-BE49-F238E27FC236}">
                <a16:creationId xmlns:a16="http://schemas.microsoft.com/office/drawing/2014/main" id="{60A5DBD1-9AA5-7CA7-128D-4E08555BE6AF}"/>
              </a:ext>
            </a:extLst>
          </p:cNvPr>
          <p:cNvSpPr>
            <a:spLocks noGrp="1"/>
          </p:cNvSpPr>
          <p:nvPr>
            <p:ph idx="1"/>
          </p:nvPr>
        </p:nvSpPr>
        <p:spPr>
          <a:xfrm>
            <a:off x="838200" y="2216639"/>
            <a:ext cx="10515600" cy="4276235"/>
          </a:xfrm>
        </p:spPr>
        <p:txBody>
          <a:bodyPr>
            <a:normAutofit/>
          </a:bodyPr>
          <a:lstStyle/>
          <a:p>
            <a:pPr>
              <a:buFont typeface="Wingdings" panose="05000000000000000000" pitchFamily="2" charset="2"/>
              <a:buChar char="Ø"/>
            </a:pPr>
            <a:r>
              <a:rPr lang="en-US" b="1" dirty="0"/>
              <a:t>Affordable Housing Finance – Key Issues</a:t>
            </a:r>
          </a:p>
          <a:p>
            <a:pPr>
              <a:buFont typeface="Wingdings" panose="05000000000000000000" pitchFamily="2" charset="2"/>
              <a:buChar char="§"/>
            </a:pPr>
            <a:r>
              <a:rPr lang="en-US" dirty="0"/>
              <a:t>Huge Affordable  Housing Gap Exists - Special medium to long term financing required.</a:t>
            </a:r>
          </a:p>
          <a:p>
            <a:pPr>
              <a:buFont typeface="Wingdings" panose="05000000000000000000" pitchFamily="2" charset="2"/>
              <a:buChar char="§"/>
            </a:pPr>
            <a:r>
              <a:rPr lang="en-US" dirty="0"/>
              <a:t>Accessing large scale capital depends on creation of suitable asset classes</a:t>
            </a:r>
          </a:p>
          <a:p>
            <a:r>
              <a:rPr lang="en-US" dirty="0"/>
              <a:t>Stiffer Competition from alternative asset classes - other financial assets, Cryptos</a:t>
            </a:r>
          </a:p>
          <a:p>
            <a:r>
              <a:rPr lang="en-US" dirty="0"/>
              <a:t>Successful financing solution must address the supply and </a:t>
            </a:r>
          </a:p>
          <a:p>
            <a:pPr marL="0" indent="0">
              <a:buNone/>
            </a:pPr>
            <a:r>
              <a:rPr lang="en-US" dirty="0"/>
              <a:t>demand elements of the housing value chain.</a:t>
            </a:r>
          </a:p>
          <a:p>
            <a:endParaRPr lang="en-US" dirty="0"/>
          </a:p>
          <a:p>
            <a:endParaRPr lang="en-US" dirty="0"/>
          </a:p>
          <a:p>
            <a:endParaRPr lang="en-US" dirty="0"/>
          </a:p>
          <a:p>
            <a:endParaRPr lang="en-NG" dirty="0"/>
          </a:p>
        </p:txBody>
      </p:sp>
      <p:sp>
        <p:nvSpPr>
          <p:cNvPr id="5" name="TextBox 4">
            <a:extLst>
              <a:ext uri="{FF2B5EF4-FFF2-40B4-BE49-F238E27FC236}">
                <a16:creationId xmlns:a16="http://schemas.microsoft.com/office/drawing/2014/main" id="{06E23690-F9DF-4A36-4E0A-2151978220FA}"/>
              </a:ext>
            </a:extLst>
          </p:cNvPr>
          <p:cNvSpPr txBox="1"/>
          <p:nvPr/>
        </p:nvSpPr>
        <p:spPr>
          <a:xfrm>
            <a:off x="1042737" y="1570309"/>
            <a:ext cx="10122568" cy="646331"/>
          </a:xfrm>
          <a:prstGeom prst="rect">
            <a:avLst/>
          </a:prstGeom>
          <a:noFill/>
        </p:spPr>
        <p:txBody>
          <a:bodyPr wrap="square">
            <a:spAutoFit/>
          </a:bodyPr>
          <a:lstStyle/>
          <a:p>
            <a:endParaRPr lang="en-US" dirty="0"/>
          </a:p>
          <a:p>
            <a:endParaRPr lang="en-US" dirty="0"/>
          </a:p>
        </p:txBody>
      </p:sp>
    </p:spTree>
    <p:extLst>
      <p:ext uri="{BB962C8B-B14F-4D97-AF65-F5344CB8AC3E}">
        <p14:creationId xmlns:p14="http://schemas.microsoft.com/office/powerpoint/2010/main" val="4137070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00E16-7BE6-241E-4F47-0AB58227BD9C}"/>
              </a:ext>
            </a:extLst>
          </p:cNvPr>
          <p:cNvSpPr>
            <a:spLocks noGrp="1"/>
          </p:cNvSpPr>
          <p:nvPr>
            <p:ph type="title"/>
          </p:nvPr>
        </p:nvSpPr>
        <p:spPr>
          <a:xfrm>
            <a:off x="838200" y="365126"/>
            <a:ext cx="10515600" cy="315912"/>
          </a:xfrm>
        </p:spPr>
        <p:txBody>
          <a:bodyPr>
            <a:normAutofit fontScale="90000"/>
          </a:bodyPr>
          <a:lstStyle/>
          <a:p>
            <a:endParaRPr lang="en-NG" dirty="0"/>
          </a:p>
        </p:txBody>
      </p:sp>
      <p:sp>
        <p:nvSpPr>
          <p:cNvPr id="3" name="Content Placeholder 2">
            <a:extLst>
              <a:ext uri="{FF2B5EF4-FFF2-40B4-BE49-F238E27FC236}">
                <a16:creationId xmlns:a16="http://schemas.microsoft.com/office/drawing/2014/main" id="{B487B856-EA67-D782-C851-2F6E0909AD2F}"/>
              </a:ext>
            </a:extLst>
          </p:cNvPr>
          <p:cNvSpPr>
            <a:spLocks noGrp="1"/>
          </p:cNvSpPr>
          <p:nvPr>
            <p:ph idx="1"/>
          </p:nvPr>
        </p:nvSpPr>
        <p:spPr>
          <a:xfrm>
            <a:off x="838200" y="1005840"/>
            <a:ext cx="10515600" cy="5171123"/>
          </a:xfrm>
        </p:spPr>
        <p:txBody>
          <a:bodyPr>
            <a:normAutofit/>
          </a:bodyPr>
          <a:lstStyle/>
          <a:p>
            <a:r>
              <a:rPr lang="en-US" b="1" dirty="0"/>
              <a:t>Traditional financing methods – Incapable of bridging the gap.</a:t>
            </a:r>
          </a:p>
          <a:p>
            <a:r>
              <a:rPr lang="en-US" b="1" dirty="0"/>
              <a:t>Home Ownership Finance - Opportunities</a:t>
            </a:r>
          </a:p>
          <a:p>
            <a:pPr marL="0" indent="0">
              <a:buNone/>
            </a:pPr>
            <a:r>
              <a:rPr lang="en-US" dirty="0"/>
              <a:t>- Effective Mortgage System</a:t>
            </a:r>
          </a:p>
          <a:p>
            <a:pPr marL="0" indent="0">
              <a:buNone/>
            </a:pPr>
            <a:r>
              <a:rPr lang="en-US" dirty="0"/>
              <a:t>- Co-Ownership</a:t>
            </a:r>
          </a:p>
          <a:p>
            <a:pPr>
              <a:buFontTx/>
              <a:buChar char="-"/>
            </a:pPr>
            <a:r>
              <a:rPr lang="en-US" dirty="0"/>
              <a:t>Cooperative Finance</a:t>
            </a:r>
          </a:p>
          <a:p>
            <a:pPr>
              <a:buFontTx/>
              <a:buChar char="-"/>
            </a:pPr>
            <a:r>
              <a:rPr lang="en-US" dirty="0"/>
              <a:t>Invest- to-Home</a:t>
            </a:r>
          </a:p>
          <a:p>
            <a:pPr>
              <a:buFontTx/>
              <a:buChar char="-"/>
            </a:pPr>
            <a:r>
              <a:rPr lang="en-US" dirty="0"/>
              <a:t>Fractional Ownerships</a:t>
            </a:r>
          </a:p>
          <a:p>
            <a:pPr>
              <a:buFontTx/>
              <a:buChar char="-"/>
            </a:pPr>
            <a:r>
              <a:rPr lang="en-US" dirty="0"/>
              <a:t>Rent To Own</a:t>
            </a:r>
          </a:p>
          <a:p>
            <a:pPr>
              <a:buFontTx/>
              <a:buChar char="-"/>
            </a:pPr>
            <a:endParaRPr lang="en-US" dirty="0"/>
          </a:p>
          <a:p>
            <a:endParaRPr lang="en-US" dirty="0"/>
          </a:p>
          <a:p>
            <a:endParaRPr lang="en-US" dirty="0"/>
          </a:p>
          <a:p>
            <a:endParaRPr lang="en-US" dirty="0"/>
          </a:p>
          <a:p>
            <a:endParaRPr lang="en-US" dirty="0"/>
          </a:p>
          <a:p>
            <a:endParaRPr lang="en-US" dirty="0"/>
          </a:p>
          <a:p>
            <a:endParaRPr lang="en-NG" dirty="0"/>
          </a:p>
        </p:txBody>
      </p:sp>
    </p:spTree>
    <p:extLst>
      <p:ext uri="{BB962C8B-B14F-4D97-AF65-F5344CB8AC3E}">
        <p14:creationId xmlns:p14="http://schemas.microsoft.com/office/powerpoint/2010/main" val="1190851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7AC2A-568B-8B68-373F-D48B3E1D65C3}"/>
              </a:ext>
            </a:extLst>
          </p:cNvPr>
          <p:cNvSpPr>
            <a:spLocks noGrp="1"/>
          </p:cNvSpPr>
          <p:nvPr>
            <p:ph type="title"/>
          </p:nvPr>
        </p:nvSpPr>
        <p:spPr/>
        <p:txBody>
          <a:bodyPr/>
          <a:lstStyle/>
          <a:p>
            <a:r>
              <a:rPr lang="en-US" b="1" dirty="0"/>
              <a:t>The Future is Now….</a:t>
            </a:r>
            <a:endParaRPr lang="en-NG" b="1" dirty="0"/>
          </a:p>
        </p:txBody>
      </p:sp>
      <p:sp>
        <p:nvSpPr>
          <p:cNvPr id="3" name="Content Placeholder 2">
            <a:extLst>
              <a:ext uri="{FF2B5EF4-FFF2-40B4-BE49-F238E27FC236}">
                <a16:creationId xmlns:a16="http://schemas.microsoft.com/office/drawing/2014/main" id="{EA0D4580-3FB0-5E08-C6A7-FD7440FD5DCC}"/>
              </a:ext>
            </a:extLst>
          </p:cNvPr>
          <p:cNvSpPr>
            <a:spLocks noGrp="1"/>
          </p:cNvSpPr>
          <p:nvPr>
            <p:ph idx="1"/>
          </p:nvPr>
        </p:nvSpPr>
        <p:spPr/>
        <p:txBody>
          <a:bodyPr/>
          <a:lstStyle/>
          <a:p>
            <a:r>
              <a:rPr lang="en-US" dirty="0"/>
              <a:t>Innovative Financial Modelling Techniques Optimizing resource allocation, enhancing risk assessment and improving decision-making.</a:t>
            </a:r>
          </a:p>
          <a:p>
            <a:r>
              <a:rPr lang="en-US" dirty="0"/>
              <a:t>Financial Modelling plays a pivotal role in affordable housing development - providing data driven insights that inform policy decisions.</a:t>
            </a:r>
          </a:p>
          <a:p>
            <a:r>
              <a:rPr lang="en-US" dirty="0"/>
              <a:t>Advanced modelling techniques enables stakeholders – govt agencies, private investors and developers to assess various financing structures and project returns</a:t>
            </a:r>
            <a:endParaRPr lang="en-NG" dirty="0"/>
          </a:p>
        </p:txBody>
      </p:sp>
    </p:spTree>
    <p:extLst>
      <p:ext uri="{BB962C8B-B14F-4D97-AF65-F5344CB8AC3E}">
        <p14:creationId xmlns:p14="http://schemas.microsoft.com/office/powerpoint/2010/main" val="715679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1ACA9-B346-C4D9-08D1-CF3C3B73EEAE}"/>
              </a:ext>
            </a:extLst>
          </p:cNvPr>
          <p:cNvSpPr>
            <a:spLocks noGrp="1"/>
          </p:cNvSpPr>
          <p:nvPr>
            <p:ph type="title"/>
          </p:nvPr>
        </p:nvSpPr>
        <p:spPr/>
        <p:txBody>
          <a:bodyPr>
            <a:noAutofit/>
          </a:bodyPr>
          <a:lstStyle/>
          <a:p>
            <a:r>
              <a:rPr lang="en-US" sz="2800" b="1" dirty="0"/>
              <a:t>The second keynote presentation was made by </a:t>
            </a:r>
            <a:r>
              <a:rPr lang="en-US" sz="2800" b="1" dirty="0" err="1"/>
              <a:t>Arc.Femi</a:t>
            </a:r>
            <a:r>
              <a:rPr lang="en-US" sz="2800" b="1" dirty="0"/>
              <a:t> Adewole, Chairman, Cooperative Mortgage Bank on the topic – EFFECTIVE HOUSING DELIVERY – THE IMPERATIVE FOR COLLABORATION</a:t>
            </a:r>
            <a:endParaRPr lang="en-NG" sz="2800" b="1" dirty="0"/>
          </a:p>
        </p:txBody>
      </p:sp>
      <p:sp>
        <p:nvSpPr>
          <p:cNvPr id="3" name="Content Placeholder 2">
            <a:extLst>
              <a:ext uri="{FF2B5EF4-FFF2-40B4-BE49-F238E27FC236}">
                <a16:creationId xmlns:a16="http://schemas.microsoft.com/office/drawing/2014/main" id="{2316AFD3-8632-0B96-5811-F8D8F502339A}"/>
              </a:ext>
            </a:extLst>
          </p:cNvPr>
          <p:cNvSpPr>
            <a:spLocks noGrp="1"/>
          </p:cNvSpPr>
          <p:nvPr>
            <p:ph idx="1"/>
          </p:nvPr>
        </p:nvSpPr>
        <p:spPr/>
        <p:txBody>
          <a:bodyPr>
            <a:normAutofit lnSpcReduction="10000"/>
          </a:bodyPr>
          <a:lstStyle/>
          <a:p>
            <a:pPr algn="just"/>
            <a:r>
              <a:rPr lang="en-US" sz="3600" dirty="0">
                <a:solidFill>
                  <a:schemeClr val="accent2">
                    <a:lumMod val="20000"/>
                    <a:lumOff val="80000"/>
                  </a:schemeClr>
                </a:solidFill>
              </a:rPr>
              <a:t>We talk about collaboration/partnerships and even sign MOUs but in reality, there is very little collaboration that is really happening.</a:t>
            </a:r>
            <a:r>
              <a:rPr lang="en-US" sz="3600" dirty="0"/>
              <a:t> Meaningful collaboration is the only viable path to delivering housing at the scale Nigeria urgently needs.</a:t>
            </a:r>
            <a:endParaRPr lang="en-US" sz="3600" dirty="0">
              <a:solidFill>
                <a:schemeClr val="accent2">
                  <a:lumMod val="20000"/>
                  <a:lumOff val="80000"/>
                </a:schemeClr>
              </a:solidFill>
            </a:endParaRPr>
          </a:p>
          <a:p>
            <a:pPr algn="just"/>
            <a:r>
              <a:rPr lang="en-US" sz="3600" dirty="0">
                <a:solidFill>
                  <a:schemeClr val="accent2">
                    <a:lumMod val="20000"/>
                    <a:lumOff val="80000"/>
                  </a:schemeClr>
                </a:solidFill>
              </a:rPr>
              <a:t>If we are going to deliver roofs over the head of  a growing population and avert the consequences of not doing so, COLLABOTATION and strategic partnerships are no longer an option.</a:t>
            </a:r>
          </a:p>
        </p:txBody>
      </p:sp>
    </p:spTree>
    <p:extLst>
      <p:ext uri="{BB962C8B-B14F-4D97-AF65-F5344CB8AC3E}">
        <p14:creationId xmlns:p14="http://schemas.microsoft.com/office/powerpoint/2010/main" val="22765325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46D49-11E8-E381-4387-625D29A4C0BC}"/>
              </a:ext>
            </a:extLst>
          </p:cNvPr>
          <p:cNvSpPr>
            <a:spLocks noGrp="1"/>
          </p:cNvSpPr>
          <p:nvPr>
            <p:ph type="title"/>
          </p:nvPr>
        </p:nvSpPr>
        <p:spPr>
          <a:xfrm>
            <a:off x="838200" y="365125"/>
            <a:ext cx="10515600" cy="565317"/>
          </a:xfrm>
        </p:spPr>
        <p:txBody>
          <a:bodyPr>
            <a:normAutofit fontScale="90000"/>
          </a:bodyPr>
          <a:lstStyle/>
          <a:p>
            <a:pPr marL="0" marR="0" lvl="0" indent="0" defTabSz="914400" rtl="0" eaLnBrk="1" fontAlgn="auto" latinLnBrk="0" hangingPunct="1">
              <a:lnSpc>
                <a:spcPct val="100000"/>
              </a:lnSpc>
              <a:spcBef>
                <a:spcPts val="0"/>
              </a:spcBef>
              <a:spcAft>
                <a:spcPts val="0"/>
              </a:spcAft>
              <a:tabLst/>
              <a:defRPr/>
            </a:pPr>
            <a:r>
              <a:rPr kumimoji="0" lang="en-US" sz="4400" b="1"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t>….the urgent need for collaboration</a:t>
            </a:r>
            <a:br>
              <a:rPr kumimoji="0" lang="en-US" sz="4400" b="1"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br>
            <a:endParaRPr lang="en-NG" dirty="0"/>
          </a:p>
        </p:txBody>
      </p:sp>
      <p:sp>
        <p:nvSpPr>
          <p:cNvPr id="3" name="Content Placeholder 2">
            <a:extLst>
              <a:ext uri="{FF2B5EF4-FFF2-40B4-BE49-F238E27FC236}">
                <a16:creationId xmlns:a16="http://schemas.microsoft.com/office/drawing/2014/main" id="{E62CC395-5D25-A261-E842-924376686261}"/>
              </a:ext>
            </a:extLst>
          </p:cNvPr>
          <p:cNvSpPr>
            <a:spLocks noGrp="1"/>
          </p:cNvSpPr>
          <p:nvPr>
            <p:ph idx="1"/>
          </p:nvPr>
        </p:nvSpPr>
        <p:spPr>
          <a:xfrm>
            <a:off x="838200" y="930442"/>
            <a:ext cx="10515600" cy="5246521"/>
          </a:xfrm>
        </p:spPr>
        <p:txBody>
          <a:bodyPr>
            <a:normAutofit lnSpcReduction="10000"/>
          </a:bodyPr>
          <a:lstStyle/>
          <a:p>
            <a:endParaRPr lang="en-US" dirty="0"/>
          </a:p>
          <a:p>
            <a:pPr>
              <a:buFont typeface="Wingdings" panose="05000000000000000000" pitchFamily="2" charset="2"/>
              <a:buChar char="Ø"/>
            </a:pPr>
            <a:r>
              <a:rPr lang="en-US" b="1" dirty="0"/>
              <a:t>If you want to go fast, go alone. If you want to go far, go together</a:t>
            </a:r>
          </a:p>
          <a:p>
            <a:pPr>
              <a:buFont typeface="Wingdings" panose="05000000000000000000" pitchFamily="2" charset="2"/>
              <a:buChar char="Ø"/>
            </a:pPr>
            <a:r>
              <a:rPr lang="en-US" b="1" dirty="0">
                <a:solidFill>
                  <a:schemeClr val="bg1"/>
                </a:solidFill>
              </a:rPr>
              <a:t>Given the scale of the challenge its absolutely impossible for one entity to address the issues. </a:t>
            </a:r>
          </a:p>
          <a:p>
            <a:pPr marL="0" indent="0">
              <a:buNone/>
            </a:pPr>
            <a:endParaRPr lang="en-US" b="1" dirty="0">
              <a:solidFill>
                <a:schemeClr val="bg1"/>
              </a:solidFill>
            </a:endParaRPr>
          </a:p>
          <a:p>
            <a:pPr>
              <a:buFont typeface="Wingdings" panose="05000000000000000000" pitchFamily="2" charset="2"/>
              <a:buChar char="Ø"/>
            </a:pPr>
            <a:r>
              <a:rPr lang="en-US" b="1" dirty="0">
                <a:solidFill>
                  <a:schemeClr val="bg1"/>
                </a:solidFill>
              </a:rPr>
              <a:t>Most of our institutions are weak and undercapitalized </a:t>
            </a:r>
            <a:endParaRPr lang="en-US" i="1" dirty="0">
              <a:solidFill>
                <a:schemeClr val="bg1"/>
              </a:solidFill>
            </a:endParaRPr>
          </a:p>
          <a:p>
            <a:pPr marL="0" indent="0">
              <a:buNone/>
            </a:pPr>
            <a:endParaRPr lang="en-US" b="1" dirty="0">
              <a:solidFill>
                <a:schemeClr val="bg1"/>
              </a:solidFill>
            </a:endParaRPr>
          </a:p>
          <a:p>
            <a:pPr>
              <a:buFont typeface="Wingdings" panose="05000000000000000000" pitchFamily="2" charset="2"/>
              <a:buChar char="Ø"/>
            </a:pPr>
            <a:r>
              <a:rPr lang="en-US" b="1" dirty="0">
                <a:solidFill>
                  <a:schemeClr val="bg1"/>
                </a:solidFill>
              </a:rPr>
              <a:t>The Housing Market is an ecosystem. It need all the parts working and doing their bit. </a:t>
            </a:r>
          </a:p>
          <a:p>
            <a:pPr marL="0" indent="0">
              <a:buNone/>
            </a:pPr>
            <a:endParaRPr lang="en-US" b="1" dirty="0">
              <a:solidFill>
                <a:schemeClr val="bg1"/>
              </a:solidFill>
            </a:endParaRPr>
          </a:p>
          <a:p>
            <a:pPr>
              <a:buFont typeface="Wingdings" panose="05000000000000000000" pitchFamily="2" charset="2"/>
              <a:buChar char="Ø"/>
            </a:pPr>
            <a:r>
              <a:rPr lang="en-US" b="1" dirty="0">
                <a:solidFill>
                  <a:schemeClr val="bg1"/>
                </a:solidFill>
              </a:rPr>
              <a:t>Disconnected</a:t>
            </a:r>
            <a:r>
              <a:rPr lang="en-US" dirty="0"/>
              <a:t> </a:t>
            </a:r>
            <a:r>
              <a:rPr lang="en-US" b="1" dirty="0">
                <a:solidFill>
                  <a:schemeClr val="bg1"/>
                </a:solidFill>
              </a:rPr>
              <a:t>Value Chain </a:t>
            </a:r>
            <a:endParaRPr lang="en-GB" b="1" dirty="0">
              <a:solidFill>
                <a:schemeClr val="bg1"/>
              </a:solidFill>
            </a:endParaRPr>
          </a:p>
          <a:p>
            <a:endParaRPr lang="en-US" dirty="0"/>
          </a:p>
        </p:txBody>
      </p:sp>
    </p:spTree>
    <p:extLst>
      <p:ext uri="{BB962C8B-B14F-4D97-AF65-F5344CB8AC3E}">
        <p14:creationId xmlns:p14="http://schemas.microsoft.com/office/powerpoint/2010/main" val="3615560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6F98C-B63B-34CC-83A6-C8213A45BB3E}"/>
              </a:ext>
            </a:extLst>
          </p:cNvPr>
          <p:cNvSpPr>
            <a:spLocks noGrp="1"/>
          </p:cNvSpPr>
          <p:nvPr>
            <p:ph type="title"/>
          </p:nvPr>
        </p:nvSpPr>
        <p:spPr>
          <a:xfrm>
            <a:off x="838200" y="365125"/>
            <a:ext cx="10515600" cy="709295"/>
          </a:xfrm>
        </p:spPr>
        <p:txBody>
          <a:bodyPr>
            <a:normAutofit fontScale="90000"/>
          </a:bodyPr>
          <a:lstStyle/>
          <a:p>
            <a:br>
              <a:rPr lang="en-US" sz="4800" b="1" dirty="0">
                <a:solidFill>
                  <a:schemeClr val="accent2">
                    <a:lumMod val="75000"/>
                  </a:schemeClr>
                </a:solidFill>
              </a:rPr>
            </a:br>
            <a:r>
              <a:rPr lang="en-US" sz="4800" b="1" dirty="0">
                <a:solidFill>
                  <a:schemeClr val="accent2">
                    <a:lumMod val="75000"/>
                  </a:schemeClr>
                </a:solidFill>
              </a:rPr>
              <a:t>…</a:t>
            </a:r>
            <a:r>
              <a:rPr lang="en-US" b="1" dirty="0">
                <a:solidFill>
                  <a:schemeClr val="accent2">
                    <a:lumMod val="75000"/>
                  </a:schemeClr>
                </a:solidFill>
              </a:rPr>
              <a:t>potential collaboration channels</a:t>
            </a:r>
            <a:br>
              <a:rPr lang="en-US" b="1" dirty="0">
                <a:solidFill>
                  <a:schemeClr val="accent2">
                    <a:lumMod val="75000"/>
                  </a:schemeClr>
                </a:solidFill>
              </a:rPr>
            </a:br>
            <a:endParaRPr lang="en-NG" dirty="0"/>
          </a:p>
        </p:txBody>
      </p:sp>
      <p:sp>
        <p:nvSpPr>
          <p:cNvPr id="3" name="Content Placeholder 2">
            <a:extLst>
              <a:ext uri="{FF2B5EF4-FFF2-40B4-BE49-F238E27FC236}">
                <a16:creationId xmlns:a16="http://schemas.microsoft.com/office/drawing/2014/main" id="{AAAFD2E8-6EA5-AD99-DDD2-29A05E241295}"/>
              </a:ext>
            </a:extLst>
          </p:cNvPr>
          <p:cNvSpPr>
            <a:spLocks noGrp="1"/>
          </p:cNvSpPr>
          <p:nvPr>
            <p:ph idx="1"/>
          </p:nvPr>
        </p:nvSpPr>
        <p:spPr>
          <a:xfrm>
            <a:off x="838200" y="1463040"/>
            <a:ext cx="10515600" cy="4713923"/>
          </a:xfrm>
        </p:spPr>
        <p:txBody>
          <a:bodyPr>
            <a:normAutofit lnSpcReduction="10000"/>
          </a:bodyPr>
          <a:lstStyle/>
          <a:p>
            <a:pPr>
              <a:buFont typeface="Wingdings" panose="05000000000000000000" pitchFamily="2" charset="2"/>
              <a:buChar char="ü"/>
            </a:pPr>
            <a:r>
              <a:rPr lang="en-US" dirty="0">
                <a:solidFill>
                  <a:schemeClr val="accent2">
                    <a:lumMod val="20000"/>
                    <a:lumOff val="80000"/>
                  </a:schemeClr>
                </a:solidFill>
              </a:rPr>
              <a:t>Existing Housing Institutions (Federal Agencies, Housing Corporations </a:t>
            </a:r>
            <a:r>
              <a:rPr lang="en-US" dirty="0" err="1">
                <a:solidFill>
                  <a:schemeClr val="accent2">
                    <a:lumMod val="20000"/>
                    <a:lumOff val="80000"/>
                  </a:schemeClr>
                </a:solidFill>
              </a:rPr>
              <a:t>etc</a:t>
            </a:r>
            <a:r>
              <a:rPr lang="en-US" dirty="0">
                <a:solidFill>
                  <a:schemeClr val="accent2">
                    <a:lumMod val="20000"/>
                    <a:lumOff val="80000"/>
                  </a:schemeClr>
                </a:solidFill>
              </a:rPr>
              <a:t>)</a:t>
            </a:r>
          </a:p>
          <a:p>
            <a:pPr>
              <a:buFont typeface="Wingdings" panose="05000000000000000000" pitchFamily="2" charset="2"/>
              <a:buChar char="ü"/>
            </a:pPr>
            <a:r>
              <a:rPr lang="en-US" dirty="0">
                <a:solidFill>
                  <a:schemeClr val="accent2">
                    <a:lumMod val="20000"/>
                    <a:lumOff val="80000"/>
                  </a:schemeClr>
                </a:solidFill>
              </a:rPr>
              <a:t>States and Federal Government </a:t>
            </a:r>
          </a:p>
          <a:p>
            <a:pPr>
              <a:buFont typeface="Wingdings" panose="05000000000000000000" pitchFamily="2" charset="2"/>
              <a:buChar char="ü"/>
            </a:pPr>
            <a:r>
              <a:rPr lang="en-US" dirty="0">
                <a:solidFill>
                  <a:schemeClr val="accent2">
                    <a:lumMod val="20000"/>
                    <a:lumOff val="80000"/>
                  </a:schemeClr>
                </a:solidFill>
              </a:rPr>
              <a:t>Gown and Town </a:t>
            </a:r>
          </a:p>
          <a:p>
            <a:pPr>
              <a:buFont typeface="Wingdings" panose="05000000000000000000" pitchFamily="2" charset="2"/>
              <a:buChar char="ü"/>
            </a:pPr>
            <a:r>
              <a:rPr lang="en-US" dirty="0">
                <a:solidFill>
                  <a:schemeClr val="accent2">
                    <a:lumMod val="20000"/>
                    <a:lumOff val="80000"/>
                  </a:schemeClr>
                </a:solidFill>
              </a:rPr>
              <a:t>Technology Companies </a:t>
            </a:r>
          </a:p>
          <a:p>
            <a:pPr>
              <a:buFont typeface="Wingdings" panose="05000000000000000000" pitchFamily="2" charset="2"/>
              <a:buChar char="ü"/>
            </a:pPr>
            <a:r>
              <a:rPr lang="en-US" dirty="0">
                <a:solidFill>
                  <a:schemeClr val="accent2">
                    <a:lumMod val="20000"/>
                    <a:lumOff val="80000"/>
                  </a:schemeClr>
                </a:solidFill>
              </a:rPr>
              <a:t>Cooperatives</a:t>
            </a:r>
          </a:p>
          <a:p>
            <a:pPr>
              <a:buFont typeface="Wingdings" panose="05000000000000000000" pitchFamily="2" charset="2"/>
              <a:buChar char="ü"/>
            </a:pPr>
            <a:r>
              <a:rPr lang="en-US" dirty="0">
                <a:solidFill>
                  <a:schemeClr val="accent2">
                    <a:lumMod val="20000"/>
                    <a:lumOff val="80000"/>
                  </a:schemeClr>
                </a:solidFill>
              </a:rPr>
              <a:t>Industry Collaboration (Consolidation/M&amp;As)</a:t>
            </a:r>
          </a:p>
          <a:p>
            <a:pPr>
              <a:buFont typeface="Wingdings" panose="05000000000000000000" pitchFamily="2" charset="2"/>
              <a:buChar char="ü"/>
            </a:pPr>
            <a:r>
              <a:rPr lang="en-US" dirty="0">
                <a:solidFill>
                  <a:schemeClr val="accent2">
                    <a:lumMod val="20000"/>
                    <a:lumOff val="80000"/>
                  </a:schemeClr>
                </a:solidFill>
              </a:rPr>
              <a:t>Cross Market Collaboration (Financial Services –Banks/Insurance/</a:t>
            </a:r>
            <a:r>
              <a:rPr lang="en-US" dirty="0" err="1">
                <a:solidFill>
                  <a:schemeClr val="accent2">
                    <a:lumMod val="20000"/>
                    <a:lumOff val="80000"/>
                  </a:schemeClr>
                </a:solidFill>
              </a:rPr>
              <a:t>Pfunds</a:t>
            </a:r>
            <a:r>
              <a:rPr lang="en-US" dirty="0">
                <a:solidFill>
                  <a:schemeClr val="accent2">
                    <a:lumMod val="20000"/>
                    <a:lumOff val="80000"/>
                  </a:schemeClr>
                </a:solidFill>
              </a:rPr>
              <a:t> </a:t>
            </a:r>
            <a:r>
              <a:rPr lang="en-US" dirty="0" err="1">
                <a:solidFill>
                  <a:schemeClr val="accent2">
                    <a:lumMod val="20000"/>
                    <a:lumOff val="80000"/>
                  </a:schemeClr>
                </a:solidFill>
              </a:rPr>
              <a:t>etc</a:t>
            </a:r>
            <a:r>
              <a:rPr lang="en-US" dirty="0">
                <a:solidFill>
                  <a:schemeClr val="accent2">
                    <a:lumMod val="20000"/>
                    <a:lumOff val="80000"/>
                  </a:schemeClr>
                </a:solidFill>
              </a:rPr>
              <a:t>)</a:t>
            </a:r>
          </a:p>
          <a:p>
            <a:pPr>
              <a:buFont typeface="Wingdings" panose="05000000000000000000" pitchFamily="2" charset="2"/>
              <a:buChar char="ü"/>
            </a:pPr>
            <a:r>
              <a:rPr lang="en-US" dirty="0">
                <a:solidFill>
                  <a:schemeClr val="accent2">
                    <a:lumMod val="20000"/>
                    <a:lumOff val="80000"/>
                  </a:schemeClr>
                </a:solidFill>
              </a:rPr>
              <a:t>Public Private Sector Partnerships</a:t>
            </a:r>
            <a:endParaRPr lang="en-NG" dirty="0"/>
          </a:p>
        </p:txBody>
      </p:sp>
    </p:spTree>
    <p:extLst>
      <p:ext uri="{BB962C8B-B14F-4D97-AF65-F5344CB8AC3E}">
        <p14:creationId xmlns:p14="http://schemas.microsoft.com/office/powerpoint/2010/main" val="3323589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E75DF-0B5E-372C-86C9-E0B4A67AEF60}"/>
              </a:ext>
            </a:extLst>
          </p:cNvPr>
          <p:cNvSpPr>
            <a:spLocks noGrp="1"/>
          </p:cNvSpPr>
          <p:nvPr>
            <p:ph type="title"/>
          </p:nvPr>
        </p:nvSpPr>
        <p:spPr>
          <a:xfrm>
            <a:off x="838200" y="365125"/>
            <a:ext cx="10515600" cy="800735"/>
          </a:xfrm>
        </p:spPr>
        <p:txBody>
          <a:bodyPr>
            <a:normAutofit fontScale="90000"/>
          </a:bodyPr>
          <a:lstStyle/>
          <a:p>
            <a:br>
              <a:rPr lang="en-US" b="1" dirty="0">
                <a:solidFill>
                  <a:schemeClr val="accent2">
                    <a:lumMod val="75000"/>
                  </a:schemeClr>
                </a:solidFill>
              </a:rPr>
            </a:br>
            <a:r>
              <a:rPr lang="en-US" b="1" dirty="0">
                <a:solidFill>
                  <a:schemeClr val="accent2">
                    <a:lumMod val="75000"/>
                  </a:schemeClr>
                </a:solidFill>
              </a:rPr>
              <a:t>…making it work </a:t>
            </a:r>
            <a:br>
              <a:rPr lang="en-US" b="1" dirty="0">
                <a:solidFill>
                  <a:schemeClr val="accent2">
                    <a:lumMod val="75000"/>
                  </a:schemeClr>
                </a:solidFill>
              </a:rPr>
            </a:br>
            <a:endParaRPr lang="en-NG" dirty="0"/>
          </a:p>
        </p:txBody>
      </p:sp>
      <p:sp>
        <p:nvSpPr>
          <p:cNvPr id="3" name="Content Placeholder 2">
            <a:extLst>
              <a:ext uri="{FF2B5EF4-FFF2-40B4-BE49-F238E27FC236}">
                <a16:creationId xmlns:a16="http://schemas.microsoft.com/office/drawing/2014/main" id="{1BF5C0F6-2C12-78B7-A6A8-BA0D37AA5ABA}"/>
              </a:ext>
            </a:extLst>
          </p:cNvPr>
          <p:cNvSpPr>
            <a:spLocks noGrp="1"/>
          </p:cNvSpPr>
          <p:nvPr>
            <p:ph idx="1"/>
          </p:nvPr>
        </p:nvSpPr>
        <p:spPr>
          <a:xfrm>
            <a:off x="838200" y="1417320"/>
            <a:ext cx="10515600" cy="4759643"/>
          </a:xfrm>
        </p:spPr>
        <p:txBody>
          <a:bodyPr/>
          <a:lstStyle/>
          <a:p>
            <a:r>
              <a:rPr lang="en-US" b="1" dirty="0">
                <a:solidFill>
                  <a:schemeClr val="accent2">
                    <a:lumMod val="20000"/>
                    <a:lumOff val="80000"/>
                  </a:schemeClr>
                </a:solidFill>
              </a:rPr>
              <a:t>Intentionality</a:t>
            </a:r>
            <a:r>
              <a:rPr lang="en-US" dirty="0">
                <a:solidFill>
                  <a:schemeClr val="accent2">
                    <a:lumMod val="20000"/>
                    <a:lumOff val="80000"/>
                  </a:schemeClr>
                </a:solidFill>
              </a:rPr>
              <a:t> – We need to see it as a critical need not an MOU signing ceremony;</a:t>
            </a:r>
          </a:p>
          <a:p>
            <a:endParaRPr lang="en-US" sz="1100" dirty="0">
              <a:solidFill>
                <a:schemeClr val="accent2">
                  <a:lumMod val="20000"/>
                  <a:lumOff val="80000"/>
                </a:schemeClr>
              </a:solidFill>
            </a:endParaRPr>
          </a:p>
          <a:p>
            <a:r>
              <a:rPr lang="en-US" b="1" dirty="0">
                <a:solidFill>
                  <a:schemeClr val="accent2">
                    <a:lumMod val="20000"/>
                    <a:lumOff val="80000"/>
                  </a:schemeClr>
                </a:solidFill>
              </a:rPr>
              <a:t>Mindset Shift </a:t>
            </a:r>
            <a:r>
              <a:rPr lang="en-US" dirty="0">
                <a:solidFill>
                  <a:schemeClr val="accent2">
                    <a:lumMod val="20000"/>
                    <a:lumOff val="80000"/>
                  </a:schemeClr>
                </a:solidFill>
              </a:rPr>
              <a:t>– We need to move away from “empires”. We are in this together;</a:t>
            </a:r>
          </a:p>
          <a:p>
            <a:endParaRPr lang="en-US" sz="900" dirty="0">
              <a:solidFill>
                <a:schemeClr val="accent2">
                  <a:lumMod val="20000"/>
                  <a:lumOff val="80000"/>
                </a:schemeClr>
              </a:solidFill>
            </a:endParaRPr>
          </a:p>
          <a:p>
            <a:r>
              <a:rPr lang="en-US" b="1" dirty="0">
                <a:solidFill>
                  <a:schemeClr val="accent2">
                    <a:lumMod val="20000"/>
                    <a:lumOff val="80000"/>
                  </a:schemeClr>
                </a:solidFill>
              </a:rPr>
              <a:t>Demonstrate</a:t>
            </a:r>
            <a:r>
              <a:rPr lang="en-US" dirty="0">
                <a:solidFill>
                  <a:schemeClr val="accent2">
                    <a:lumMod val="20000"/>
                    <a:lumOff val="80000"/>
                  </a:schemeClr>
                </a:solidFill>
              </a:rPr>
              <a:t> and communicate early success stories</a:t>
            </a:r>
          </a:p>
          <a:p>
            <a:endParaRPr lang="en-US" sz="1050" dirty="0">
              <a:solidFill>
                <a:schemeClr val="accent2">
                  <a:lumMod val="20000"/>
                  <a:lumOff val="80000"/>
                </a:schemeClr>
              </a:solidFill>
            </a:endParaRPr>
          </a:p>
          <a:p>
            <a:r>
              <a:rPr lang="en-US" dirty="0">
                <a:solidFill>
                  <a:schemeClr val="accent2">
                    <a:lumMod val="20000"/>
                    <a:lumOff val="80000"/>
                  </a:schemeClr>
                </a:solidFill>
              </a:rPr>
              <a:t>Target some </a:t>
            </a:r>
            <a:r>
              <a:rPr lang="en-US" b="1" dirty="0">
                <a:solidFill>
                  <a:schemeClr val="accent2">
                    <a:lumMod val="20000"/>
                    <a:lumOff val="80000"/>
                  </a:schemeClr>
                </a:solidFill>
              </a:rPr>
              <a:t>low hanging fruits </a:t>
            </a:r>
            <a:r>
              <a:rPr lang="en-US" dirty="0" err="1">
                <a:solidFill>
                  <a:schemeClr val="accent2">
                    <a:lumMod val="20000"/>
                    <a:lumOff val="80000"/>
                  </a:schemeClr>
                </a:solidFill>
              </a:rPr>
              <a:t>e.g</a:t>
            </a:r>
            <a:r>
              <a:rPr lang="en-US" dirty="0">
                <a:solidFill>
                  <a:schemeClr val="accent2">
                    <a:lumMod val="20000"/>
                    <a:lumOff val="80000"/>
                  </a:schemeClr>
                </a:solidFill>
              </a:rPr>
              <a:t> Consolidation of PMBs, State and FG </a:t>
            </a:r>
            <a:r>
              <a:rPr lang="en-US" dirty="0" err="1">
                <a:solidFill>
                  <a:schemeClr val="accent2">
                    <a:lumMod val="20000"/>
                    <a:lumOff val="80000"/>
                  </a:schemeClr>
                </a:solidFill>
              </a:rPr>
              <a:t>etc</a:t>
            </a:r>
            <a:endParaRPr lang="en-US" dirty="0">
              <a:solidFill>
                <a:schemeClr val="accent2">
                  <a:lumMod val="20000"/>
                  <a:lumOff val="80000"/>
                </a:schemeClr>
              </a:solidFill>
            </a:endParaRPr>
          </a:p>
          <a:p>
            <a:endParaRPr lang="en-US" sz="900" dirty="0">
              <a:solidFill>
                <a:schemeClr val="accent2">
                  <a:lumMod val="20000"/>
                  <a:lumOff val="80000"/>
                </a:schemeClr>
              </a:solidFill>
            </a:endParaRPr>
          </a:p>
          <a:p>
            <a:r>
              <a:rPr lang="en-US" b="1" dirty="0">
                <a:solidFill>
                  <a:schemeClr val="accent2">
                    <a:lumMod val="20000"/>
                    <a:lumOff val="80000"/>
                  </a:schemeClr>
                </a:solidFill>
              </a:rPr>
              <a:t>Technology</a:t>
            </a:r>
          </a:p>
          <a:p>
            <a:endParaRPr lang="en-NG" dirty="0"/>
          </a:p>
        </p:txBody>
      </p:sp>
    </p:spTree>
    <p:extLst>
      <p:ext uri="{BB962C8B-B14F-4D97-AF65-F5344CB8AC3E}">
        <p14:creationId xmlns:p14="http://schemas.microsoft.com/office/powerpoint/2010/main" val="1567103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627A2-F00D-C502-B45C-5F7738F1F366}"/>
              </a:ext>
            </a:extLst>
          </p:cNvPr>
          <p:cNvSpPr>
            <a:spLocks noGrp="1"/>
          </p:cNvSpPr>
          <p:nvPr>
            <p:ph type="title"/>
          </p:nvPr>
        </p:nvSpPr>
        <p:spPr>
          <a:xfrm>
            <a:off x="838200" y="365125"/>
            <a:ext cx="10515600" cy="663575"/>
          </a:xfrm>
        </p:spPr>
        <p:txBody>
          <a:bodyPr>
            <a:normAutofit fontScale="90000"/>
          </a:bodyPr>
          <a:lstStyle/>
          <a:p>
            <a:br>
              <a:rPr lang="en-US" sz="4800" b="1" dirty="0">
                <a:solidFill>
                  <a:schemeClr val="accent2">
                    <a:lumMod val="75000"/>
                  </a:schemeClr>
                </a:solidFill>
              </a:rPr>
            </a:br>
            <a:r>
              <a:rPr lang="en-US" sz="4800" b="1" dirty="0">
                <a:solidFill>
                  <a:schemeClr val="accent2">
                    <a:lumMod val="75000"/>
                  </a:schemeClr>
                </a:solidFill>
              </a:rPr>
              <a:t>…</a:t>
            </a:r>
            <a:r>
              <a:rPr lang="en-US" b="1" dirty="0">
                <a:solidFill>
                  <a:schemeClr val="accent2">
                    <a:lumMod val="75000"/>
                  </a:schemeClr>
                </a:solidFill>
              </a:rPr>
              <a:t>potential collaboration channels</a:t>
            </a:r>
            <a:br>
              <a:rPr lang="en-US" b="1" dirty="0">
                <a:solidFill>
                  <a:schemeClr val="accent2">
                    <a:lumMod val="75000"/>
                  </a:schemeClr>
                </a:solidFill>
              </a:rPr>
            </a:br>
            <a:endParaRPr lang="en-NG" dirty="0"/>
          </a:p>
        </p:txBody>
      </p:sp>
      <p:sp>
        <p:nvSpPr>
          <p:cNvPr id="3" name="Content Placeholder 2">
            <a:extLst>
              <a:ext uri="{FF2B5EF4-FFF2-40B4-BE49-F238E27FC236}">
                <a16:creationId xmlns:a16="http://schemas.microsoft.com/office/drawing/2014/main" id="{F6334DB8-F7FA-A48D-35C0-976FD1F7B8C9}"/>
              </a:ext>
            </a:extLst>
          </p:cNvPr>
          <p:cNvSpPr>
            <a:spLocks noGrp="1"/>
          </p:cNvSpPr>
          <p:nvPr>
            <p:ph idx="1"/>
          </p:nvPr>
        </p:nvSpPr>
        <p:spPr>
          <a:xfrm>
            <a:off x="838200" y="1371600"/>
            <a:ext cx="10515600" cy="4869180"/>
          </a:xfrm>
        </p:spPr>
        <p:txBody>
          <a:bodyPr/>
          <a:lstStyle/>
          <a:p>
            <a:pPr>
              <a:buFont typeface="Wingdings" panose="05000000000000000000" pitchFamily="2" charset="2"/>
              <a:buChar char="ü"/>
            </a:pPr>
            <a:r>
              <a:rPr lang="en-US" dirty="0">
                <a:solidFill>
                  <a:schemeClr val="accent2">
                    <a:lumMod val="20000"/>
                    <a:lumOff val="80000"/>
                  </a:schemeClr>
                </a:solidFill>
              </a:rPr>
              <a:t>Existing Housing Institutions (Fed Agencies, Housing Corporations </a:t>
            </a:r>
            <a:r>
              <a:rPr lang="en-US" dirty="0" err="1">
                <a:solidFill>
                  <a:schemeClr val="accent2">
                    <a:lumMod val="20000"/>
                    <a:lumOff val="80000"/>
                  </a:schemeClr>
                </a:solidFill>
              </a:rPr>
              <a:t>etc</a:t>
            </a:r>
            <a:r>
              <a:rPr lang="en-US" dirty="0">
                <a:solidFill>
                  <a:schemeClr val="accent2">
                    <a:lumMod val="20000"/>
                    <a:lumOff val="80000"/>
                  </a:schemeClr>
                </a:solidFill>
              </a:rPr>
              <a:t>)</a:t>
            </a:r>
          </a:p>
          <a:p>
            <a:pPr>
              <a:buFont typeface="Wingdings" panose="05000000000000000000" pitchFamily="2" charset="2"/>
              <a:buChar char="ü"/>
            </a:pPr>
            <a:r>
              <a:rPr lang="en-US" dirty="0">
                <a:solidFill>
                  <a:schemeClr val="accent2">
                    <a:lumMod val="20000"/>
                    <a:lumOff val="80000"/>
                  </a:schemeClr>
                </a:solidFill>
              </a:rPr>
              <a:t>States and Federal Government </a:t>
            </a:r>
          </a:p>
          <a:p>
            <a:pPr>
              <a:buFont typeface="Wingdings" panose="05000000000000000000" pitchFamily="2" charset="2"/>
              <a:buChar char="ü"/>
            </a:pPr>
            <a:r>
              <a:rPr lang="en-US" dirty="0">
                <a:solidFill>
                  <a:schemeClr val="accent2">
                    <a:lumMod val="20000"/>
                    <a:lumOff val="80000"/>
                  </a:schemeClr>
                </a:solidFill>
              </a:rPr>
              <a:t>Gown and Town </a:t>
            </a:r>
          </a:p>
          <a:p>
            <a:pPr>
              <a:buFont typeface="Wingdings" panose="05000000000000000000" pitchFamily="2" charset="2"/>
              <a:buChar char="ü"/>
            </a:pPr>
            <a:r>
              <a:rPr lang="en-US" dirty="0">
                <a:solidFill>
                  <a:schemeClr val="accent2">
                    <a:lumMod val="20000"/>
                    <a:lumOff val="80000"/>
                  </a:schemeClr>
                </a:solidFill>
              </a:rPr>
              <a:t>Technology Companies </a:t>
            </a:r>
          </a:p>
          <a:p>
            <a:pPr>
              <a:buFont typeface="Wingdings" panose="05000000000000000000" pitchFamily="2" charset="2"/>
              <a:buChar char="ü"/>
            </a:pPr>
            <a:r>
              <a:rPr lang="en-US" dirty="0">
                <a:solidFill>
                  <a:schemeClr val="accent2">
                    <a:lumMod val="20000"/>
                    <a:lumOff val="80000"/>
                  </a:schemeClr>
                </a:solidFill>
              </a:rPr>
              <a:t>Cooperatives</a:t>
            </a:r>
          </a:p>
          <a:p>
            <a:pPr>
              <a:buFont typeface="Wingdings" panose="05000000000000000000" pitchFamily="2" charset="2"/>
              <a:buChar char="ü"/>
            </a:pPr>
            <a:r>
              <a:rPr lang="en-US" dirty="0">
                <a:solidFill>
                  <a:schemeClr val="accent2">
                    <a:lumMod val="20000"/>
                    <a:lumOff val="80000"/>
                  </a:schemeClr>
                </a:solidFill>
              </a:rPr>
              <a:t>Industry Collaboration (Consolidation/M&amp;As)</a:t>
            </a:r>
          </a:p>
          <a:p>
            <a:pPr>
              <a:buFont typeface="Wingdings" panose="05000000000000000000" pitchFamily="2" charset="2"/>
              <a:buChar char="ü"/>
            </a:pPr>
            <a:r>
              <a:rPr lang="en-US" dirty="0">
                <a:solidFill>
                  <a:schemeClr val="accent2">
                    <a:lumMod val="20000"/>
                    <a:lumOff val="80000"/>
                  </a:schemeClr>
                </a:solidFill>
              </a:rPr>
              <a:t>Cross Market Collaboration (Financial Services – Banks/Insurance/</a:t>
            </a:r>
            <a:r>
              <a:rPr lang="en-US" dirty="0" err="1">
                <a:solidFill>
                  <a:schemeClr val="accent2">
                    <a:lumMod val="20000"/>
                    <a:lumOff val="80000"/>
                  </a:schemeClr>
                </a:solidFill>
              </a:rPr>
              <a:t>Pfunds</a:t>
            </a:r>
            <a:r>
              <a:rPr lang="en-US" dirty="0">
                <a:solidFill>
                  <a:schemeClr val="accent2">
                    <a:lumMod val="20000"/>
                    <a:lumOff val="80000"/>
                  </a:schemeClr>
                </a:solidFill>
              </a:rPr>
              <a:t> </a:t>
            </a:r>
            <a:r>
              <a:rPr lang="en-US" dirty="0" err="1">
                <a:solidFill>
                  <a:schemeClr val="accent2">
                    <a:lumMod val="20000"/>
                    <a:lumOff val="80000"/>
                  </a:schemeClr>
                </a:solidFill>
              </a:rPr>
              <a:t>etc</a:t>
            </a:r>
            <a:r>
              <a:rPr lang="en-US" dirty="0">
                <a:solidFill>
                  <a:schemeClr val="accent2">
                    <a:lumMod val="20000"/>
                    <a:lumOff val="80000"/>
                  </a:schemeClr>
                </a:solidFill>
              </a:rPr>
              <a:t>)</a:t>
            </a:r>
          </a:p>
          <a:p>
            <a:pPr>
              <a:buFont typeface="Wingdings" panose="05000000000000000000" pitchFamily="2" charset="2"/>
              <a:buChar char="ü"/>
            </a:pPr>
            <a:r>
              <a:rPr lang="en-US" dirty="0">
                <a:solidFill>
                  <a:schemeClr val="accent2">
                    <a:lumMod val="20000"/>
                    <a:lumOff val="80000"/>
                  </a:schemeClr>
                </a:solidFill>
              </a:rPr>
              <a:t>Public Private Sector Partnerships </a:t>
            </a:r>
          </a:p>
          <a:p>
            <a:endParaRPr lang="en-NG" dirty="0"/>
          </a:p>
        </p:txBody>
      </p:sp>
    </p:spTree>
    <p:extLst>
      <p:ext uri="{BB962C8B-B14F-4D97-AF65-F5344CB8AC3E}">
        <p14:creationId xmlns:p14="http://schemas.microsoft.com/office/powerpoint/2010/main" val="3700985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1206-9D9D-1D16-3ADC-0C6A3A102585}"/>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820D8F18-F246-725D-82C1-A06D9DAE3C7D}"/>
              </a:ext>
            </a:extLst>
          </p:cNvPr>
          <p:cNvSpPr>
            <a:spLocks noGrp="1"/>
          </p:cNvSpPr>
          <p:nvPr>
            <p:ph idx="1"/>
          </p:nvPr>
        </p:nvSpPr>
        <p:spPr/>
        <p:txBody>
          <a:bodyPr/>
          <a:lstStyle/>
          <a:p>
            <a:pPr algn="just"/>
            <a:r>
              <a:rPr lang="en-US" b="1" dirty="0"/>
              <a:t>Key Barriers to Housing Affordability </a:t>
            </a:r>
            <a:endParaRPr lang="en-US" dirty="0"/>
          </a:p>
          <a:p>
            <a:pPr lvl="0" algn="just">
              <a:buFont typeface="Wingdings" pitchFamily="2" charset="2"/>
              <a:buChar char="§"/>
            </a:pPr>
            <a:r>
              <a:rPr lang="en-US" dirty="0"/>
              <a:t>High land costs</a:t>
            </a:r>
          </a:p>
          <a:p>
            <a:pPr lvl="0" algn="just">
              <a:buFont typeface="Wingdings" pitchFamily="2" charset="2"/>
              <a:buChar char="§"/>
            </a:pPr>
            <a:r>
              <a:rPr lang="en-US" dirty="0"/>
              <a:t>FX volatility</a:t>
            </a:r>
          </a:p>
          <a:p>
            <a:pPr lvl="0" algn="just">
              <a:buFont typeface="Wingdings" pitchFamily="2" charset="2"/>
              <a:buChar char="§"/>
            </a:pPr>
            <a:r>
              <a:rPr lang="en-US" dirty="0"/>
              <a:t>Multiplicity of taxes</a:t>
            </a:r>
          </a:p>
          <a:p>
            <a:pPr lvl="0" algn="just">
              <a:buFont typeface="Wingdings" pitchFamily="2" charset="2"/>
              <a:buChar char="§"/>
            </a:pPr>
            <a:r>
              <a:rPr lang="en-US" dirty="0"/>
              <a:t>Weak mortgage penetration</a:t>
            </a:r>
          </a:p>
          <a:p>
            <a:pPr lvl="0" algn="just">
              <a:buFont typeface="Wingdings" pitchFamily="2" charset="2"/>
              <a:buChar char="§"/>
            </a:pPr>
            <a:r>
              <a:rPr lang="en-US" dirty="0"/>
              <a:t>Limited data</a:t>
            </a:r>
          </a:p>
          <a:p>
            <a:pPr lvl="0" algn="just">
              <a:buFont typeface="Wingdings" pitchFamily="2" charset="2"/>
              <a:buChar char="§"/>
            </a:pPr>
            <a:r>
              <a:rPr lang="en-US" dirty="0"/>
              <a:t>Rapid urbanization</a:t>
            </a:r>
          </a:p>
          <a:p>
            <a:pPr lvl="0" algn="just">
              <a:buFont typeface="Wingdings" pitchFamily="2" charset="2"/>
              <a:buChar char="§"/>
            </a:pPr>
            <a:r>
              <a:rPr lang="en-US" dirty="0"/>
              <a:t>High construction costs</a:t>
            </a:r>
          </a:p>
          <a:p>
            <a:endParaRPr lang="en-NG" dirty="0"/>
          </a:p>
        </p:txBody>
      </p:sp>
    </p:spTree>
    <p:extLst>
      <p:ext uri="{BB962C8B-B14F-4D97-AF65-F5344CB8AC3E}">
        <p14:creationId xmlns:p14="http://schemas.microsoft.com/office/powerpoint/2010/main" val="2080854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Person holding chess piece">
            <a:extLst>
              <a:ext uri="{FF2B5EF4-FFF2-40B4-BE49-F238E27FC236}">
                <a16:creationId xmlns:a16="http://schemas.microsoft.com/office/drawing/2014/main" id="{AE3432E4-00E1-929A-1BC8-04ED61836D72}"/>
              </a:ext>
            </a:extLst>
          </p:cNvPr>
          <p:cNvPicPr>
            <a:picLocks noChangeAspect="1"/>
          </p:cNvPicPr>
          <p:nvPr/>
        </p:nvPicPr>
        <p:blipFill>
          <a:blip r:embed="rId2"/>
          <a:srcRect l="22666" r="17577" b="1"/>
          <a:stretch>
            <a:fillRect/>
          </a:stretch>
        </p:blipFill>
        <p:spPr>
          <a:xfrm>
            <a:off x="-1" y="-2"/>
            <a:ext cx="5410198"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EFCB64-10AF-8F0B-173D-7BBB8A219936}"/>
              </a:ext>
            </a:extLst>
          </p:cNvPr>
          <p:cNvSpPr>
            <a:spLocks noGrp="1"/>
          </p:cNvSpPr>
          <p:nvPr>
            <p:ph type="title"/>
          </p:nvPr>
        </p:nvSpPr>
        <p:spPr>
          <a:xfrm>
            <a:off x="6115317" y="405685"/>
            <a:ext cx="5464968" cy="1559301"/>
          </a:xfrm>
        </p:spPr>
        <p:txBody>
          <a:bodyPr>
            <a:normAutofit/>
          </a:bodyPr>
          <a:lstStyle/>
          <a:p>
            <a:endParaRPr lang="en-NG" sz="4000"/>
          </a:p>
        </p:txBody>
      </p:sp>
      <p:sp>
        <p:nvSpPr>
          <p:cNvPr id="3" name="Content Placeholder 2">
            <a:extLst>
              <a:ext uri="{FF2B5EF4-FFF2-40B4-BE49-F238E27FC236}">
                <a16:creationId xmlns:a16="http://schemas.microsoft.com/office/drawing/2014/main" id="{1FB033AE-141E-A09A-FB10-E2E95E238CBD}"/>
              </a:ext>
            </a:extLst>
          </p:cNvPr>
          <p:cNvSpPr>
            <a:spLocks noGrp="1"/>
          </p:cNvSpPr>
          <p:nvPr>
            <p:ph idx="1"/>
          </p:nvPr>
        </p:nvSpPr>
        <p:spPr>
          <a:xfrm>
            <a:off x="5669280" y="2743200"/>
            <a:ext cx="6240779" cy="3496878"/>
          </a:xfrm>
        </p:spPr>
        <p:txBody>
          <a:bodyPr anchor="ctr">
            <a:normAutofit/>
          </a:bodyPr>
          <a:lstStyle/>
          <a:p>
            <a:endParaRPr lang="en-US" sz="2000" dirty="0"/>
          </a:p>
          <a:p>
            <a:endParaRPr lang="en-US" sz="2000" dirty="0"/>
          </a:p>
          <a:p>
            <a:pPr marL="0" indent="0">
              <a:buNone/>
            </a:pPr>
            <a:r>
              <a:rPr lang="en-US" sz="4000" b="1" dirty="0"/>
              <a:t>STRATEGIC ACTION PLANS AND COMMUNIQUE </a:t>
            </a:r>
          </a:p>
          <a:p>
            <a:endParaRPr lang="en-NG" sz="2000" dirty="0"/>
          </a:p>
        </p:txBody>
      </p:sp>
    </p:spTree>
    <p:extLst>
      <p:ext uri="{BB962C8B-B14F-4D97-AF65-F5344CB8AC3E}">
        <p14:creationId xmlns:p14="http://schemas.microsoft.com/office/powerpoint/2010/main" val="2851660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60140-BDEC-3382-97F0-7069B2B2EF77}"/>
              </a:ext>
            </a:extLst>
          </p:cNvPr>
          <p:cNvSpPr>
            <a:spLocks noGrp="1"/>
          </p:cNvSpPr>
          <p:nvPr>
            <p:ph type="title"/>
          </p:nvPr>
        </p:nvSpPr>
        <p:spPr/>
        <p:txBody>
          <a:bodyPr/>
          <a:lstStyle/>
          <a:p>
            <a:r>
              <a:rPr lang="en-US" dirty="0"/>
              <a:t>SPECIAL FEATURES</a:t>
            </a:r>
            <a:endParaRPr lang="en-NG" dirty="0"/>
          </a:p>
        </p:txBody>
      </p:sp>
      <p:sp>
        <p:nvSpPr>
          <p:cNvPr id="3" name="Content Placeholder 2">
            <a:extLst>
              <a:ext uri="{FF2B5EF4-FFF2-40B4-BE49-F238E27FC236}">
                <a16:creationId xmlns:a16="http://schemas.microsoft.com/office/drawing/2014/main" id="{25834C90-59B9-EEE0-3339-F0027AE2356E}"/>
              </a:ext>
            </a:extLst>
          </p:cNvPr>
          <p:cNvSpPr>
            <a:spLocks noGrp="1"/>
          </p:cNvSpPr>
          <p:nvPr>
            <p:ph idx="1"/>
          </p:nvPr>
        </p:nvSpPr>
        <p:spPr>
          <a:xfrm>
            <a:off x="838200" y="1508760"/>
            <a:ext cx="10515600" cy="5166360"/>
          </a:xfrm>
        </p:spPr>
        <p:txBody>
          <a:bodyPr>
            <a:noAutofit/>
          </a:bodyPr>
          <a:lstStyle/>
          <a:p>
            <a:pPr algn="just">
              <a:buFont typeface="Wingdings" panose="05000000000000000000" pitchFamily="2" charset="2"/>
              <a:buChar char="ü"/>
            </a:pPr>
            <a:r>
              <a:rPr lang="en-US" sz="3200" dirty="0"/>
              <a:t>Handing over of Keys to Nigeria Security and Civil </a:t>
            </a:r>
            <a:r>
              <a:rPr lang="en-US" sz="3200" dirty="0" err="1"/>
              <a:t>Defence</a:t>
            </a:r>
            <a:r>
              <a:rPr lang="en-US" sz="3200" dirty="0"/>
              <a:t> Cooperative and Federal Road Safety Corp Cooperative respectively at housing units at </a:t>
            </a:r>
            <a:r>
              <a:rPr lang="en-US" sz="3200" dirty="0" err="1"/>
              <a:t>Wintim</a:t>
            </a:r>
            <a:r>
              <a:rPr lang="en-US" sz="3200" dirty="0"/>
              <a:t> Estate </a:t>
            </a:r>
            <a:r>
              <a:rPr lang="en-US" sz="3200" dirty="0" err="1"/>
              <a:t>Skytech</a:t>
            </a:r>
            <a:r>
              <a:rPr lang="en-US" sz="3200" dirty="0"/>
              <a:t> Park, Mararaba.</a:t>
            </a:r>
          </a:p>
          <a:p>
            <a:pPr algn="just">
              <a:buFont typeface="Wingdings" panose="05000000000000000000" pitchFamily="2" charset="2"/>
              <a:buChar char="ü"/>
            </a:pPr>
            <a:r>
              <a:rPr lang="en-US" sz="3200" dirty="0"/>
              <a:t>Cutting of Birthday Cakes in </a:t>
            </a:r>
            <a:r>
              <a:rPr lang="en-US" sz="3200" dirty="0" err="1"/>
              <a:t>honour</a:t>
            </a:r>
            <a:r>
              <a:rPr lang="en-US" sz="3200" dirty="0"/>
              <a:t> of for two notable the Chairman of the Summit, Amb. Prof. Ibrahim Gambari CFR and Keynote Speaker  Mr. Hakeem </a:t>
            </a:r>
            <a:r>
              <a:rPr lang="en-US" sz="3200" dirty="0" err="1"/>
              <a:t>Ogunniran</a:t>
            </a:r>
            <a:r>
              <a:rPr lang="en-US" sz="3200" dirty="0"/>
              <a:t> MD/CEO </a:t>
            </a:r>
            <a:r>
              <a:rPr lang="en-US" sz="3200" dirty="0" err="1"/>
              <a:t>Eximia</a:t>
            </a:r>
            <a:r>
              <a:rPr lang="en-US" sz="3200" dirty="0"/>
              <a:t> Realty who have been consistent participants of AHFIS </a:t>
            </a:r>
            <a:r>
              <a:rPr lang="en-US" sz="3200" dirty="0" err="1"/>
              <a:t>Prpgramme</a:t>
            </a:r>
            <a:r>
              <a:rPr lang="en-US" sz="3200" dirty="0"/>
              <a:t> since its inception in 2017.</a:t>
            </a:r>
            <a:endParaRPr lang="en-NG" sz="3200" dirty="0"/>
          </a:p>
        </p:txBody>
      </p:sp>
    </p:spTree>
    <p:extLst>
      <p:ext uri="{BB962C8B-B14F-4D97-AF65-F5344CB8AC3E}">
        <p14:creationId xmlns:p14="http://schemas.microsoft.com/office/powerpoint/2010/main" val="3682785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60277-20E4-D0F5-98CB-E5DC5FBC6DDB}"/>
              </a:ext>
            </a:extLst>
          </p:cNvPr>
          <p:cNvSpPr>
            <a:spLocks noGrp="1"/>
          </p:cNvSpPr>
          <p:nvPr>
            <p:ph type="title"/>
          </p:nvPr>
        </p:nvSpPr>
        <p:spPr/>
        <p:txBody>
          <a:bodyPr/>
          <a:lstStyle/>
          <a:p>
            <a:r>
              <a:rPr lang="en-US" dirty="0"/>
              <a:t>RESOLUTIONS</a:t>
            </a:r>
            <a:endParaRPr lang="en-NG" dirty="0"/>
          </a:p>
        </p:txBody>
      </p:sp>
      <p:sp>
        <p:nvSpPr>
          <p:cNvPr id="3" name="Content Placeholder 2">
            <a:extLst>
              <a:ext uri="{FF2B5EF4-FFF2-40B4-BE49-F238E27FC236}">
                <a16:creationId xmlns:a16="http://schemas.microsoft.com/office/drawing/2014/main" id="{01FFC177-3D2E-76D9-41FB-D48E2065AB28}"/>
              </a:ext>
            </a:extLst>
          </p:cNvPr>
          <p:cNvSpPr>
            <a:spLocks noGrp="1"/>
          </p:cNvSpPr>
          <p:nvPr>
            <p:ph idx="1"/>
          </p:nvPr>
        </p:nvSpPr>
        <p:spPr>
          <a:xfrm>
            <a:off x="838200" y="1690688"/>
            <a:ext cx="10515600" cy="4486275"/>
          </a:xfrm>
        </p:spPr>
        <p:txBody>
          <a:bodyPr>
            <a:normAutofit lnSpcReduction="10000"/>
          </a:bodyPr>
          <a:lstStyle/>
          <a:p>
            <a:pPr marL="0" indent="0">
              <a:buNone/>
            </a:pPr>
            <a:r>
              <a:rPr lang="en-US" sz="4600" dirty="0"/>
              <a:t>At the end of deliberations, participants resolved as follows:</a:t>
            </a:r>
          </a:p>
          <a:p>
            <a:pPr marL="0" indent="0">
              <a:buNone/>
            </a:pPr>
            <a:r>
              <a:rPr lang="en-US" sz="3600" dirty="0"/>
              <a:t>1. To determine what is Affordable and we need to create an affordability index who will bell the cart</a:t>
            </a:r>
          </a:p>
          <a:p>
            <a:pPr marL="0" indent="0">
              <a:buNone/>
            </a:pPr>
            <a:r>
              <a:rPr lang="en-US" sz="3600" dirty="0"/>
              <a:t>2. The need for  a document that is comfortable for financial acceptance.</a:t>
            </a:r>
          </a:p>
          <a:p>
            <a:pPr marL="0" indent="0">
              <a:buNone/>
            </a:pPr>
            <a:r>
              <a:rPr lang="en-US" sz="3600" dirty="0"/>
              <a:t>3. The need to be honest about our development </a:t>
            </a:r>
            <a:r>
              <a:rPr lang="en-US" sz="3600" dirty="0" err="1"/>
              <a:t>realility</a:t>
            </a:r>
            <a:endParaRPr lang="en-US" sz="3600" dirty="0"/>
          </a:p>
          <a:p>
            <a:endParaRPr lang="en-US" dirty="0"/>
          </a:p>
        </p:txBody>
      </p:sp>
    </p:spTree>
    <p:extLst>
      <p:ext uri="{BB962C8B-B14F-4D97-AF65-F5344CB8AC3E}">
        <p14:creationId xmlns:p14="http://schemas.microsoft.com/office/powerpoint/2010/main" val="1302773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FCACA-F169-689C-D844-98300501B0E8}"/>
              </a:ext>
            </a:extLst>
          </p:cNvPr>
          <p:cNvSpPr>
            <a:spLocks noGrp="1"/>
          </p:cNvSpPr>
          <p:nvPr>
            <p:ph type="title"/>
          </p:nvPr>
        </p:nvSpPr>
        <p:spPr>
          <a:xfrm>
            <a:off x="838200" y="365125"/>
            <a:ext cx="10515600" cy="675399"/>
          </a:xfrm>
        </p:spPr>
        <p:txBody>
          <a:bodyPr>
            <a:normAutofit fontScale="90000"/>
          </a:bodyPr>
          <a:lstStyle/>
          <a:p>
            <a:r>
              <a:rPr lang="en-US" dirty="0"/>
              <a:t>Resolutions Cont’d</a:t>
            </a:r>
            <a:endParaRPr lang="en-NG" dirty="0"/>
          </a:p>
        </p:txBody>
      </p:sp>
      <p:sp>
        <p:nvSpPr>
          <p:cNvPr id="3" name="Content Placeholder 2">
            <a:extLst>
              <a:ext uri="{FF2B5EF4-FFF2-40B4-BE49-F238E27FC236}">
                <a16:creationId xmlns:a16="http://schemas.microsoft.com/office/drawing/2014/main" id="{64816354-F2DB-71E7-043E-6DF0E6CE0C96}"/>
              </a:ext>
            </a:extLst>
          </p:cNvPr>
          <p:cNvSpPr>
            <a:spLocks noGrp="1"/>
          </p:cNvSpPr>
          <p:nvPr>
            <p:ph idx="1"/>
          </p:nvPr>
        </p:nvSpPr>
        <p:spPr>
          <a:xfrm>
            <a:off x="838200" y="1182414"/>
            <a:ext cx="10515600" cy="4994549"/>
          </a:xfrm>
        </p:spPr>
        <p:txBody>
          <a:bodyPr>
            <a:normAutofit/>
          </a:bodyPr>
          <a:lstStyle/>
          <a:p>
            <a:pPr marL="0" lvl="0" indent="0">
              <a:buNone/>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3. Innovative financing models - including </a:t>
            </a:r>
            <a:r>
              <a:rPr lang="en-US" dirty="0"/>
              <a:t>Contractual Savings for Housing (</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CSH), rent-to-own, Sukuk, REITs, crowdfunding and private equity—should be mainstreamed.  </a:t>
            </a:r>
            <a:endParaRPr kumimoji="0" lang="en-NG"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4. A national housing financing framework integrating supply and demand-side incentives should be developed.  </a:t>
            </a:r>
            <a:endParaRPr kumimoji="0" lang="en-NG"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5. All stakeholders should adopt the Renewed Hope Housing </a:t>
            </a:r>
            <a:r>
              <a:rPr kumimoji="0" lang="en-US" sz="2800" b="0" i="0" u="none" strike="noStrike" kern="1200" cap="none" spc="0" normalizeH="0" baseline="0" noProof="0" dirty="0" err="1">
                <a:ln>
                  <a:noFill/>
                </a:ln>
                <a:solidFill>
                  <a:prstClr val="black"/>
                </a:solidFill>
                <a:effectLst/>
                <a:uLnTx/>
                <a:uFillTx/>
                <a:latin typeface="Aptos" panose="02110004020202020204"/>
                <a:ea typeface="+mn-ea"/>
                <a:cs typeface="+mn-cs"/>
              </a:rPr>
              <a:t>Programme</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as a unified national template for large-scale delivery.  </a:t>
            </a:r>
            <a:endParaRPr kumimoji="0" lang="en-NG" sz="2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lang="en-US" dirty="0">
                <a:solidFill>
                  <a:prstClr val="black"/>
                </a:solidFill>
                <a:latin typeface="Aptos" panose="02110004020202020204"/>
              </a:rPr>
              <a:t>6</a:t>
            </a: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 The Summit again identified the urgent need for collaboration among all the relevant Stakeholders notably, government at all levels, Mortgage Institutions, Financial Institutions, Insurance, Off-takers, Investors, Developers among others.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NG" dirty="0"/>
          </a:p>
        </p:txBody>
      </p:sp>
    </p:spTree>
    <p:extLst>
      <p:ext uri="{BB962C8B-B14F-4D97-AF65-F5344CB8AC3E}">
        <p14:creationId xmlns:p14="http://schemas.microsoft.com/office/powerpoint/2010/main" val="1894135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A972F-C1C9-A4F1-280C-915F530EBF4C}"/>
              </a:ext>
            </a:extLst>
          </p:cNvPr>
          <p:cNvSpPr>
            <a:spLocks noGrp="1"/>
          </p:cNvSpPr>
          <p:nvPr>
            <p:ph type="title"/>
          </p:nvPr>
        </p:nvSpPr>
        <p:spPr>
          <a:xfrm>
            <a:off x="838200" y="365125"/>
            <a:ext cx="10515600" cy="612337"/>
          </a:xfrm>
        </p:spPr>
        <p:txBody>
          <a:bodyPr>
            <a:normAutofit fontScale="90000"/>
          </a:bodyPr>
          <a:lstStyle/>
          <a:p>
            <a:r>
              <a:rPr lang="en-US" dirty="0"/>
              <a:t>Resolutions Cont’d</a:t>
            </a:r>
            <a:endParaRPr lang="en-NG" dirty="0"/>
          </a:p>
        </p:txBody>
      </p:sp>
      <p:sp>
        <p:nvSpPr>
          <p:cNvPr id="3" name="Content Placeholder 2">
            <a:extLst>
              <a:ext uri="{FF2B5EF4-FFF2-40B4-BE49-F238E27FC236}">
                <a16:creationId xmlns:a16="http://schemas.microsoft.com/office/drawing/2014/main" id="{2EDE2F4A-959A-425D-45F3-8CD61152D422}"/>
              </a:ext>
            </a:extLst>
          </p:cNvPr>
          <p:cNvSpPr>
            <a:spLocks noGrp="1"/>
          </p:cNvSpPr>
          <p:nvPr>
            <p:ph idx="1"/>
          </p:nvPr>
        </p:nvSpPr>
        <p:spPr>
          <a:xfrm>
            <a:off x="838200" y="1418897"/>
            <a:ext cx="10515600" cy="4758066"/>
          </a:xfrm>
        </p:spPr>
        <p:txBody>
          <a:bodyPr>
            <a:normAutofit lnSpcReduction="10000"/>
          </a:bodyPr>
          <a:lstStyle/>
          <a:p>
            <a:pPr marL="0" lvl="0" indent="0">
              <a:buNone/>
              <a:defRPr/>
            </a:pPr>
            <a:r>
              <a:rPr lang="en-US" dirty="0">
                <a:solidFill>
                  <a:prstClr val="black"/>
                </a:solidFill>
              </a:rPr>
              <a:t>7. Public–Private–People Partnerships (4Ps) should be strengthened and incentivized as the primary delivery mechanism for affordable housing.  </a:t>
            </a:r>
            <a:endParaRPr lang="en-NG" dirty="0">
              <a:solidFill>
                <a:prstClr val="black"/>
              </a:solidFill>
            </a:endParaRPr>
          </a:p>
          <a:p>
            <a:pPr marL="0" lvl="0" indent="0">
              <a:buNone/>
              <a:defRPr/>
            </a:pPr>
            <a:r>
              <a:rPr lang="en-US" dirty="0">
                <a:solidFill>
                  <a:prstClr val="black"/>
                </a:solidFill>
              </a:rPr>
              <a:t>8. Capital market instruments for housing development should be expanded to attract long-term, low-cost funds.  </a:t>
            </a:r>
            <a:endParaRPr lang="en-NG" dirty="0">
              <a:solidFill>
                <a:prstClr val="black"/>
              </a:solidFill>
            </a:endParaRPr>
          </a:p>
          <a:p>
            <a:pPr marL="0" lvl="0" indent="0">
              <a:buNone/>
              <a:defRPr/>
            </a:pPr>
            <a:r>
              <a:rPr lang="en-US" dirty="0">
                <a:solidFill>
                  <a:prstClr val="black"/>
                </a:solidFill>
              </a:rPr>
              <a:t>9. Government should support digital cooperative financing platforms to widen access to homeownership opportunities.  </a:t>
            </a:r>
            <a:endParaRPr lang="en-NG" dirty="0">
              <a:solidFill>
                <a:prstClr val="black"/>
              </a:solidFill>
            </a:endParaRPr>
          </a:p>
          <a:p>
            <a:pPr marL="0" lvl="0" indent="0">
              <a:buNone/>
              <a:defRPr/>
            </a:pPr>
            <a:r>
              <a:rPr lang="en-US" dirty="0">
                <a:solidFill>
                  <a:prstClr val="black"/>
                </a:solidFill>
              </a:rPr>
              <a:t>10. Housing-related MDAs should harmonize their interventions to avoid duplication and improve effectiveness.  </a:t>
            </a:r>
            <a:endParaRPr lang="en-NG" dirty="0">
              <a:solidFill>
                <a:prstClr val="black"/>
              </a:solidFill>
            </a:endParaRPr>
          </a:p>
          <a:p>
            <a:pPr marL="0" lvl="0" indent="0">
              <a:buNone/>
              <a:defRPr/>
            </a:pPr>
            <a:r>
              <a:rPr lang="en-US" dirty="0">
                <a:solidFill>
                  <a:prstClr val="black"/>
                </a:solidFill>
              </a:rPr>
              <a:t>11. AHFIS should institutionalize continuous monitoring and evaluation of commitments and actions agreed at the Summit.</a:t>
            </a:r>
            <a:endParaRPr lang="en-NG" dirty="0">
              <a:solidFill>
                <a:prstClr val="black"/>
              </a:solidFill>
            </a:endParaRPr>
          </a:p>
          <a:p>
            <a:pPr lvl="0">
              <a:defRPr/>
            </a:pPr>
            <a:endParaRPr lang="en-US" dirty="0">
              <a:solidFill>
                <a:prstClr val="black"/>
              </a:solidFill>
            </a:endParaRPr>
          </a:p>
          <a:p>
            <a:endParaRPr lang="en-NG" dirty="0"/>
          </a:p>
        </p:txBody>
      </p:sp>
    </p:spTree>
    <p:extLst>
      <p:ext uri="{BB962C8B-B14F-4D97-AF65-F5344CB8AC3E}">
        <p14:creationId xmlns:p14="http://schemas.microsoft.com/office/powerpoint/2010/main" val="39967331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07AB2-6BD8-E8FA-AE77-790D2F41F39C}"/>
              </a:ext>
            </a:extLst>
          </p:cNvPr>
          <p:cNvSpPr>
            <a:spLocks noGrp="1"/>
          </p:cNvSpPr>
          <p:nvPr>
            <p:ph type="title"/>
          </p:nvPr>
        </p:nvSpPr>
        <p:spPr>
          <a:xfrm>
            <a:off x="838200" y="365125"/>
            <a:ext cx="10515600" cy="533509"/>
          </a:xfrm>
        </p:spPr>
        <p:txBody>
          <a:bodyPr>
            <a:normAutofit fontScale="90000"/>
          </a:bodyPr>
          <a:lstStyle/>
          <a:p>
            <a:r>
              <a:rPr lang="en-US" dirty="0"/>
              <a:t>Resolutions Cont’d</a:t>
            </a:r>
            <a:endParaRPr lang="en-NG" dirty="0"/>
          </a:p>
        </p:txBody>
      </p:sp>
      <p:sp>
        <p:nvSpPr>
          <p:cNvPr id="3" name="Content Placeholder 2">
            <a:extLst>
              <a:ext uri="{FF2B5EF4-FFF2-40B4-BE49-F238E27FC236}">
                <a16:creationId xmlns:a16="http://schemas.microsoft.com/office/drawing/2014/main" id="{69F4B721-AB63-2543-5B48-34809A490474}"/>
              </a:ext>
            </a:extLst>
          </p:cNvPr>
          <p:cNvSpPr>
            <a:spLocks noGrp="1"/>
          </p:cNvSpPr>
          <p:nvPr>
            <p:ph idx="1"/>
          </p:nvPr>
        </p:nvSpPr>
        <p:spPr>
          <a:xfrm>
            <a:off x="838200" y="1198179"/>
            <a:ext cx="10515600" cy="4978784"/>
          </a:xfrm>
        </p:spPr>
        <p:txBody>
          <a:bodyPr>
            <a:normAutofit/>
          </a:bodyPr>
          <a:lstStyle/>
          <a:p>
            <a:pPr marL="0" lvl="0" indent="0" algn="just">
              <a:buNone/>
              <a:defRPr/>
            </a:pPr>
            <a:r>
              <a:rPr lang="en-US" dirty="0">
                <a:solidFill>
                  <a:prstClr val="black"/>
                </a:solidFill>
              </a:rPr>
              <a:t>12. Review of the Land Use Act  and/or review of the regulations related to the Act to allow for seamless governor’s consent transactions. The need for the State Governors to focusing on using lands for housing development rather than an avenue to generate revenue was emphasized.</a:t>
            </a:r>
          </a:p>
          <a:p>
            <a:pPr marL="0" lvl="0" indent="0" algn="just">
              <a:buNone/>
              <a:defRPr/>
            </a:pPr>
            <a:r>
              <a:rPr lang="en-US" dirty="0">
                <a:solidFill>
                  <a:prstClr val="black"/>
                </a:solidFill>
              </a:rPr>
              <a:t>13. Need to re-define and to re-design houses to be tailored towards affordability. The type of houses should be speaking to affordability – simple, practical and functional houses to be designed;</a:t>
            </a:r>
          </a:p>
          <a:p>
            <a:pPr marL="0" lvl="0" indent="0" algn="just">
              <a:buNone/>
              <a:defRPr/>
            </a:pPr>
            <a:r>
              <a:rPr lang="en-US" dirty="0">
                <a:solidFill>
                  <a:prstClr val="black"/>
                </a:solidFill>
              </a:rPr>
              <a:t>14. Need to address the excess of luxury homes and bridge the gap that exists with affordable homes  through enabling housing planning through the cooperatives was stated.</a:t>
            </a:r>
          </a:p>
          <a:p>
            <a:endParaRPr lang="en-NG" dirty="0"/>
          </a:p>
        </p:txBody>
      </p:sp>
    </p:spTree>
    <p:extLst>
      <p:ext uri="{BB962C8B-B14F-4D97-AF65-F5344CB8AC3E}">
        <p14:creationId xmlns:p14="http://schemas.microsoft.com/office/powerpoint/2010/main" val="17318928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1F89A-507A-CB0C-A562-44E7E62B96F3}"/>
              </a:ext>
            </a:extLst>
          </p:cNvPr>
          <p:cNvSpPr>
            <a:spLocks noGrp="1"/>
          </p:cNvSpPr>
          <p:nvPr>
            <p:ph type="title"/>
          </p:nvPr>
        </p:nvSpPr>
        <p:spPr>
          <a:xfrm>
            <a:off x="838200" y="365126"/>
            <a:ext cx="10515600" cy="755014"/>
          </a:xfrm>
        </p:spPr>
        <p:txBody>
          <a:bodyPr>
            <a:normAutofit/>
          </a:bodyPr>
          <a:lstStyle/>
          <a:p>
            <a:r>
              <a:rPr lang="en-US" dirty="0"/>
              <a:t>Resolutions Cont’d</a:t>
            </a:r>
            <a:endParaRPr lang="en-NG" dirty="0"/>
          </a:p>
        </p:txBody>
      </p:sp>
      <p:sp>
        <p:nvSpPr>
          <p:cNvPr id="3" name="Content Placeholder 2">
            <a:extLst>
              <a:ext uri="{FF2B5EF4-FFF2-40B4-BE49-F238E27FC236}">
                <a16:creationId xmlns:a16="http://schemas.microsoft.com/office/drawing/2014/main" id="{84629861-A65F-B0BA-9CCE-6C5F10CF488E}"/>
              </a:ext>
            </a:extLst>
          </p:cNvPr>
          <p:cNvSpPr>
            <a:spLocks noGrp="1"/>
          </p:cNvSpPr>
          <p:nvPr>
            <p:ph idx="1"/>
          </p:nvPr>
        </p:nvSpPr>
        <p:spPr>
          <a:xfrm>
            <a:off x="838200" y="1577340"/>
            <a:ext cx="10515600" cy="4915534"/>
          </a:xfrm>
        </p:spPr>
        <p:txBody>
          <a:bodyPr>
            <a:normAutofit/>
          </a:bodyPr>
          <a:lstStyle/>
          <a:p>
            <a:pPr marL="0" indent="0" algn="just">
              <a:buNone/>
            </a:pPr>
            <a:r>
              <a:rPr lang="en-US" sz="4400" dirty="0"/>
              <a:t>15. Adopt affordable-by-design micro-units and modular systems for cost-efficient delivery.</a:t>
            </a:r>
          </a:p>
          <a:p>
            <a:pPr marL="0" indent="0" algn="just">
              <a:buNone/>
            </a:pPr>
            <a:r>
              <a:rPr lang="en-US" sz="4400" dirty="0"/>
              <a:t>16. Strengthen local manufacturing of building materials to reduce FX exposure.</a:t>
            </a:r>
          </a:p>
          <a:p>
            <a:pPr marL="0" indent="0" algn="just">
              <a:buNone/>
            </a:pPr>
            <a:r>
              <a:rPr lang="en-US" sz="4400" dirty="0"/>
              <a:t>17. Expand retrofitting and upgrading of informal and aging settlements.</a:t>
            </a:r>
          </a:p>
          <a:p>
            <a:endParaRPr lang="en-NG" dirty="0"/>
          </a:p>
        </p:txBody>
      </p:sp>
    </p:spTree>
    <p:extLst>
      <p:ext uri="{BB962C8B-B14F-4D97-AF65-F5344CB8AC3E}">
        <p14:creationId xmlns:p14="http://schemas.microsoft.com/office/powerpoint/2010/main" val="199702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9748A-75B6-610F-82EE-8639EBA67191}"/>
              </a:ext>
            </a:extLst>
          </p:cNvPr>
          <p:cNvSpPr>
            <a:spLocks noGrp="1"/>
          </p:cNvSpPr>
          <p:nvPr>
            <p:ph type="title"/>
          </p:nvPr>
        </p:nvSpPr>
        <p:spPr>
          <a:xfrm>
            <a:off x="838200" y="365125"/>
            <a:ext cx="10515600" cy="709295"/>
          </a:xfrm>
        </p:spPr>
        <p:txBody>
          <a:bodyPr>
            <a:normAutofit/>
          </a:bodyPr>
          <a:lstStyle/>
          <a:p>
            <a:r>
              <a:rPr lang="en-US" dirty="0"/>
              <a:t>Resolutions Cont’d</a:t>
            </a:r>
            <a:endParaRPr lang="en-NG" dirty="0"/>
          </a:p>
        </p:txBody>
      </p:sp>
      <p:sp>
        <p:nvSpPr>
          <p:cNvPr id="3" name="Content Placeholder 2">
            <a:extLst>
              <a:ext uri="{FF2B5EF4-FFF2-40B4-BE49-F238E27FC236}">
                <a16:creationId xmlns:a16="http://schemas.microsoft.com/office/drawing/2014/main" id="{DA68BBDF-DDAF-A5F9-12FF-9F8F408822FB}"/>
              </a:ext>
            </a:extLst>
          </p:cNvPr>
          <p:cNvSpPr>
            <a:spLocks noGrp="1"/>
          </p:cNvSpPr>
          <p:nvPr>
            <p:ph idx="1"/>
          </p:nvPr>
        </p:nvSpPr>
        <p:spPr>
          <a:xfrm>
            <a:off x="838200" y="1280160"/>
            <a:ext cx="10515600" cy="4896803"/>
          </a:xfrm>
        </p:spPr>
        <p:txBody>
          <a:bodyPr>
            <a:normAutofit/>
          </a:bodyPr>
          <a:lstStyle/>
          <a:p>
            <a:pPr marL="0" indent="0" algn="just">
              <a:buNone/>
            </a:pPr>
            <a:r>
              <a:rPr lang="en-US" sz="4000" dirty="0"/>
              <a:t>18. Enhance partnerships between MDAs, private developers, financiers, cooperatives, and international partners.</a:t>
            </a:r>
          </a:p>
          <a:p>
            <a:pPr marL="0" indent="0" algn="just">
              <a:buNone/>
            </a:pPr>
            <a:r>
              <a:rPr lang="en-US" sz="4000" dirty="0"/>
              <a:t>19. Establish a national task force for informal settlement integration.</a:t>
            </a:r>
          </a:p>
          <a:p>
            <a:pPr marL="0" indent="0" algn="just">
              <a:buNone/>
            </a:pPr>
            <a:r>
              <a:rPr lang="en-US" sz="4000" dirty="0"/>
              <a:t>20. Institutionalize continuous housing data collection, research, and innovation monitoring.</a:t>
            </a:r>
          </a:p>
          <a:p>
            <a:endParaRPr lang="en-NG" dirty="0"/>
          </a:p>
        </p:txBody>
      </p:sp>
    </p:spTree>
    <p:extLst>
      <p:ext uri="{BB962C8B-B14F-4D97-AF65-F5344CB8AC3E}">
        <p14:creationId xmlns:p14="http://schemas.microsoft.com/office/powerpoint/2010/main" val="19299330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A7C28-35B2-F7D0-209E-37D347720891}"/>
              </a:ext>
            </a:extLst>
          </p:cNvPr>
          <p:cNvSpPr>
            <a:spLocks noGrp="1"/>
          </p:cNvSpPr>
          <p:nvPr>
            <p:ph type="title"/>
          </p:nvPr>
        </p:nvSpPr>
        <p:spPr>
          <a:xfrm>
            <a:off x="838200" y="365125"/>
            <a:ext cx="10515600" cy="732155"/>
          </a:xfrm>
        </p:spPr>
        <p:txBody>
          <a:bodyPr/>
          <a:lstStyle/>
          <a:p>
            <a:r>
              <a:rPr lang="en-US" dirty="0"/>
              <a:t>Resolutions Cont’d</a:t>
            </a:r>
            <a:endParaRPr lang="en-NG" dirty="0"/>
          </a:p>
        </p:txBody>
      </p:sp>
      <p:sp>
        <p:nvSpPr>
          <p:cNvPr id="3" name="Content Placeholder 2">
            <a:extLst>
              <a:ext uri="{FF2B5EF4-FFF2-40B4-BE49-F238E27FC236}">
                <a16:creationId xmlns:a16="http://schemas.microsoft.com/office/drawing/2014/main" id="{C09A604A-EE98-01E9-4E79-1036A0BDEECE}"/>
              </a:ext>
            </a:extLst>
          </p:cNvPr>
          <p:cNvSpPr>
            <a:spLocks noGrp="1"/>
          </p:cNvSpPr>
          <p:nvPr>
            <p:ph idx="1"/>
          </p:nvPr>
        </p:nvSpPr>
        <p:spPr>
          <a:xfrm>
            <a:off x="838200" y="1463040"/>
            <a:ext cx="10515600" cy="5029835"/>
          </a:xfrm>
        </p:spPr>
        <p:txBody>
          <a:bodyPr>
            <a:noAutofit/>
          </a:bodyPr>
          <a:lstStyle/>
          <a:p>
            <a:pPr marL="0" indent="0" algn="just">
              <a:buNone/>
            </a:pPr>
            <a:r>
              <a:rPr lang="en-US" sz="3200" dirty="0"/>
              <a:t>20. The AHFIS 2025 Summit reaffirmed that bridging Nigeria’s housing deficit requires bold, innovative, and inclusive approaches. Stakeholders committed themselves to:</a:t>
            </a:r>
          </a:p>
          <a:p>
            <a:pPr algn="just">
              <a:buFont typeface="Wingdings" panose="05000000000000000000" pitchFamily="2" charset="2"/>
              <a:buChar char="ü"/>
            </a:pPr>
            <a:r>
              <a:rPr lang="en-US" sz="3200" dirty="0"/>
              <a:t>Scaling innovative financing systems</a:t>
            </a:r>
          </a:p>
          <a:p>
            <a:pPr algn="just">
              <a:buFont typeface="Wingdings" panose="05000000000000000000" pitchFamily="2" charset="2"/>
              <a:buChar char="ü"/>
            </a:pPr>
            <a:r>
              <a:rPr lang="en-US" sz="3200" dirty="0"/>
              <a:t> Strengthening multi-level partnerships</a:t>
            </a:r>
          </a:p>
          <a:p>
            <a:pPr algn="just">
              <a:buFont typeface="Wingdings" panose="05000000000000000000" pitchFamily="2" charset="2"/>
              <a:buChar char="ü"/>
            </a:pPr>
            <a:r>
              <a:rPr lang="en-US" sz="3200" dirty="0"/>
              <a:t>Expanding cooperative and community-led solutions</a:t>
            </a:r>
          </a:p>
          <a:p>
            <a:pPr algn="just">
              <a:buFont typeface="Wingdings" panose="05000000000000000000" pitchFamily="2" charset="2"/>
              <a:buChar char="ü"/>
            </a:pPr>
            <a:r>
              <a:rPr lang="en-US" sz="3200" dirty="0"/>
              <a:t>Integrating technology into design, financing, and construction</a:t>
            </a:r>
          </a:p>
        </p:txBody>
      </p:sp>
    </p:spTree>
    <p:extLst>
      <p:ext uri="{BB962C8B-B14F-4D97-AF65-F5344CB8AC3E}">
        <p14:creationId xmlns:p14="http://schemas.microsoft.com/office/powerpoint/2010/main" val="819476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6FF14-E626-5B62-7686-93025CC6BD71}"/>
              </a:ext>
            </a:extLst>
          </p:cNvPr>
          <p:cNvSpPr>
            <a:spLocks noGrp="1"/>
          </p:cNvSpPr>
          <p:nvPr>
            <p:ph type="title"/>
          </p:nvPr>
        </p:nvSpPr>
        <p:spPr>
          <a:xfrm>
            <a:off x="838200" y="200977"/>
            <a:ext cx="10515600" cy="667703"/>
          </a:xfrm>
        </p:spPr>
        <p:txBody>
          <a:bodyPr>
            <a:normAutofit fontScale="90000"/>
          </a:bodyPr>
          <a:lstStyle/>
          <a:p>
            <a:br>
              <a:rPr lang="en-US" dirty="0"/>
            </a:br>
            <a:r>
              <a:rPr lang="en-US" dirty="0"/>
              <a:t>Resolutions Cont’d &amp; Adjournment</a:t>
            </a:r>
            <a:br>
              <a:rPr lang="en-US" dirty="0"/>
            </a:br>
            <a:endParaRPr lang="en-NG" dirty="0"/>
          </a:p>
        </p:txBody>
      </p:sp>
      <p:sp>
        <p:nvSpPr>
          <p:cNvPr id="3" name="Content Placeholder 2">
            <a:extLst>
              <a:ext uri="{FF2B5EF4-FFF2-40B4-BE49-F238E27FC236}">
                <a16:creationId xmlns:a16="http://schemas.microsoft.com/office/drawing/2014/main" id="{6C3B566A-2912-7C63-2429-A4CCE8734C43}"/>
              </a:ext>
            </a:extLst>
          </p:cNvPr>
          <p:cNvSpPr>
            <a:spLocks noGrp="1"/>
          </p:cNvSpPr>
          <p:nvPr>
            <p:ph idx="1"/>
          </p:nvPr>
        </p:nvSpPr>
        <p:spPr>
          <a:xfrm>
            <a:off x="838200" y="868680"/>
            <a:ext cx="10515600" cy="5623560"/>
          </a:xfrm>
        </p:spPr>
        <p:txBody>
          <a:bodyPr>
            <a:normAutofit fontScale="25000" lnSpcReduction="20000"/>
          </a:bodyPr>
          <a:lstStyle/>
          <a:p>
            <a:endParaRPr lang="en-US" dirty="0"/>
          </a:p>
          <a:p>
            <a:pPr marL="0" indent="0" algn="just">
              <a:buNone/>
            </a:pPr>
            <a:r>
              <a:rPr lang="en-US" sz="12800" dirty="0"/>
              <a:t>21</a:t>
            </a:r>
            <a:r>
              <a:rPr lang="en-US" sz="9600" dirty="0"/>
              <a:t>. </a:t>
            </a:r>
            <a:r>
              <a:rPr lang="en-US" sz="12800" dirty="0"/>
              <a:t>The AHFIS 2025 Summit reaffirmed that bridging Nigeria’s housing deficit requires bold, innovative, and inclusive approaches. Stakeholders committed themselves to:</a:t>
            </a:r>
          </a:p>
          <a:p>
            <a:pPr algn="just">
              <a:buFont typeface="Wingdings" panose="05000000000000000000" pitchFamily="2" charset="2"/>
              <a:buChar char="ü"/>
            </a:pPr>
            <a:r>
              <a:rPr lang="en-US" sz="12800" dirty="0"/>
              <a:t>Scaling innovative financing systems</a:t>
            </a:r>
          </a:p>
          <a:p>
            <a:pPr algn="just">
              <a:buFont typeface="Wingdings" panose="05000000000000000000" pitchFamily="2" charset="2"/>
              <a:buChar char="ü"/>
            </a:pPr>
            <a:r>
              <a:rPr lang="en-US" sz="12800" dirty="0"/>
              <a:t>Strengthening multi-level partnerships</a:t>
            </a:r>
          </a:p>
          <a:p>
            <a:pPr algn="just">
              <a:buFont typeface="Wingdings" panose="05000000000000000000" pitchFamily="2" charset="2"/>
              <a:buChar char="ü"/>
            </a:pPr>
            <a:r>
              <a:rPr lang="en-US" sz="12800" dirty="0"/>
              <a:t>Expanding cooperative and community-led solutions</a:t>
            </a:r>
          </a:p>
          <a:p>
            <a:pPr algn="just">
              <a:buFont typeface="Wingdings" panose="05000000000000000000" pitchFamily="2" charset="2"/>
              <a:buChar char="ü"/>
            </a:pPr>
            <a:r>
              <a:rPr lang="en-US" sz="12800" dirty="0"/>
              <a:t>Integrating technology into design, financing, and construction</a:t>
            </a:r>
          </a:p>
          <a:p>
            <a:pPr marL="0" indent="0">
              <a:buNone/>
            </a:pPr>
            <a:endParaRPr lang="en-US" dirty="0"/>
          </a:p>
          <a:p>
            <a:pPr marL="0" indent="0">
              <a:buNone/>
            </a:pPr>
            <a:r>
              <a:rPr kumimoji="0" lang="en-US" sz="16000" b="0" i="0" u="none" strike="noStrike" kern="1200" cap="none" spc="0" normalizeH="0" baseline="0" noProof="0" dirty="0">
                <a:ln>
                  <a:noFill/>
                </a:ln>
                <a:solidFill>
                  <a:prstClr val="black"/>
                </a:solidFill>
                <a:effectLst/>
                <a:uLnTx/>
                <a:uFillTx/>
                <a:latin typeface="Aptos Display" panose="02110004020202020204"/>
                <a:ea typeface="+mj-ea"/>
                <a:cs typeface="+mj-cs"/>
              </a:rPr>
              <a:t>ADJOURMENT</a:t>
            </a:r>
            <a:endParaRPr lang="en-US" dirty="0"/>
          </a:p>
          <a:p>
            <a:endParaRPr lang="en-US" dirty="0"/>
          </a:p>
          <a:p>
            <a:pPr marL="0" indent="0">
              <a:buNone/>
            </a:pPr>
            <a:r>
              <a:rPr lang="en-US" sz="14400" dirty="0"/>
              <a:t>The Summit adjourned till November, 2026.</a:t>
            </a:r>
          </a:p>
          <a:p>
            <a:endParaRPr lang="en-NG" dirty="0"/>
          </a:p>
        </p:txBody>
      </p:sp>
    </p:spTree>
    <p:extLst>
      <p:ext uri="{BB962C8B-B14F-4D97-AF65-F5344CB8AC3E}">
        <p14:creationId xmlns:p14="http://schemas.microsoft.com/office/powerpoint/2010/main" val="403984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B5E1A-6099-C44A-8919-B12B5437957B}"/>
              </a:ext>
            </a:extLst>
          </p:cNvPr>
          <p:cNvSpPr>
            <a:spLocks noGrp="1"/>
          </p:cNvSpPr>
          <p:nvPr>
            <p:ph type="title"/>
          </p:nvPr>
        </p:nvSpPr>
        <p:spPr>
          <a:xfrm>
            <a:off x="838200" y="0"/>
            <a:ext cx="10515600" cy="1417321"/>
          </a:xfrm>
        </p:spPr>
        <p:txBody>
          <a:bodyPr>
            <a:normAutofit fontScale="90000"/>
          </a:bodyPr>
          <a:lstStyle/>
          <a:p>
            <a:pPr algn="ctr"/>
            <a:br>
              <a:rPr lang="en-US" b="1" dirty="0"/>
            </a:br>
            <a:r>
              <a:rPr lang="en-US" sz="5300" b="1" dirty="0"/>
              <a:t>ABOUT  NAHFIS2025</a:t>
            </a:r>
            <a:br>
              <a:rPr lang="en-US" b="1" dirty="0"/>
            </a:br>
            <a:endParaRPr lang="en-NG" b="1" dirty="0"/>
          </a:p>
        </p:txBody>
      </p:sp>
      <p:sp>
        <p:nvSpPr>
          <p:cNvPr id="3" name="Content Placeholder 2">
            <a:extLst>
              <a:ext uri="{FF2B5EF4-FFF2-40B4-BE49-F238E27FC236}">
                <a16:creationId xmlns:a16="http://schemas.microsoft.com/office/drawing/2014/main" id="{C239F978-560C-5186-C031-0A56CD87871C}"/>
              </a:ext>
            </a:extLst>
          </p:cNvPr>
          <p:cNvSpPr>
            <a:spLocks noGrp="1"/>
          </p:cNvSpPr>
          <p:nvPr>
            <p:ph idx="1"/>
          </p:nvPr>
        </p:nvSpPr>
        <p:spPr>
          <a:xfrm>
            <a:off x="838200" y="1417321"/>
            <a:ext cx="10515600" cy="5074918"/>
          </a:xfrm>
        </p:spPr>
        <p:txBody>
          <a:bodyPr>
            <a:normAutofit fontScale="92500" lnSpcReduction="20000"/>
          </a:bodyPr>
          <a:lstStyle/>
          <a:p>
            <a:pPr algn="just">
              <a:buFont typeface="Wingdings" panose="05000000000000000000" pitchFamily="2" charset="2"/>
              <a:buChar char="Ø"/>
            </a:pPr>
            <a:r>
              <a:rPr lang="en-US" sz="3000" dirty="0"/>
              <a:t>The 8th Nigeria Affordable Housing Finance and Innovation Summit (NAHFIS2025) held between 18 - 19 November, 2025 at Musa </a:t>
            </a:r>
            <a:r>
              <a:rPr lang="en-US" sz="3000" dirty="0" err="1"/>
              <a:t>Yar’Adua</a:t>
            </a:r>
            <a:r>
              <a:rPr lang="en-US" sz="3000" dirty="0"/>
              <a:t> Centre, Abuja.</a:t>
            </a:r>
          </a:p>
          <a:p>
            <a:pPr algn="just">
              <a:buFont typeface="Wingdings" panose="05000000000000000000" pitchFamily="2" charset="2"/>
              <a:buChar char="Ø"/>
            </a:pPr>
            <a:r>
              <a:rPr lang="en-US" sz="3000" dirty="0"/>
              <a:t>The goal of the Summit is to bring stakeholders across government, private sector, multilateral institutions, cooperatives, academia and civil society to deliberate on innovative approaches for expanding access to affordable housing under the Renewed Hope Agenda of Federal Government.</a:t>
            </a:r>
          </a:p>
          <a:p>
            <a:pPr algn="just">
              <a:buFont typeface="Wingdings" panose="05000000000000000000" pitchFamily="2" charset="2"/>
              <a:buChar char="Ø"/>
            </a:pPr>
            <a:r>
              <a:rPr lang="en-US" sz="3000" dirty="0"/>
              <a:t>The Summit theme “Innovative Financing of Affordable Housing under the Renewed Hope Agenda” with the sub-theme “Stakeholders’ Collaboration Imperatives for Housing Delivery.</a:t>
            </a:r>
          </a:p>
          <a:p>
            <a:pPr algn="just">
              <a:buFont typeface="Wingdings" panose="05000000000000000000" pitchFamily="2" charset="2"/>
              <a:buChar char="Ø"/>
            </a:pPr>
            <a:r>
              <a:rPr lang="en-US" sz="3000" dirty="0"/>
              <a:t>The Summit focused on reimagining financing mechanisms, strengthening institutional cooperation, and enhancing pathways to sustainable homeownership.</a:t>
            </a:r>
          </a:p>
          <a:p>
            <a:endParaRPr lang="en-NG" dirty="0"/>
          </a:p>
        </p:txBody>
      </p:sp>
    </p:spTree>
    <p:extLst>
      <p:ext uri="{BB962C8B-B14F-4D97-AF65-F5344CB8AC3E}">
        <p14:creationId xmlns:p14="http://schemas.microsoft.com/office/powerpoint/2010/main" val="3113286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0AD08-E1C0-5642-830F-6E1996761EDA}"/>
              </a:ext>
            </a:extLst>
          </p:cNvPr>
          <p:cNvSpPr>
            <a:spLocks noGrp="1"/>
          </p:cNvSpPr>
          <p:nvPr>
            <p:ph type="title"/>
          </p:nvPr>
        </p:nvSpPr>
        <p:spPr>
          <a:xfrm>
            <a:off x="838200" y="365125"/>
            <a:ext cx="10515600" cy="732155"/>
          </a:xfrm>
        </p:spPr>
        <p:txBody>
          <a:bodyPr/>
          <a:lstStyle/>
          <a:p>
            <a:r>
              <a:rPr lang="en-US" dirty="0"/>
              <a:t>OBJECTIVES OF THE SUMMIT</a:t>
            </a:r>
            <a:endParaRPr lang="en-NG" dirty="0"/>
          </a:p>
        </p:txBody>
      </p:sp>
      <p:sp>
        <p:nvSpPr>
          <p:cNvPr id="3" name="Content Placeholder 2">
            <a:extLst>
              <a:ext uri="{FF2B5EF4-FFF2-40B4-BE49-F238E27FC236}">
                <a16:creationId xmlns:a16="http://schemas.microsoft.com/office/drawing/2014/main" id="{500CDDC3-F829-891C-B548-AFF94BF04F2D}"/>
              </a:ext>
            </a:extLst>
          </p:cNvPr>
          <p:cNvSpPr>
            <a:spLocks noGrp="1"/>
          </p:cNvSpPr>
          <p:nvPr>
            <p:ph idx="1"/>
          </p:nvPr>
        </p:nvSpPr>
        <p:spPr>
          <a:xfrm>
            <a:off x="838200" y="1303020"/>
            <a:ext cx="10515600" cy="5006340"/>
          </a:xfrm>
        </p:spPr>
        <p:txBody>
          <a:bodyPr>
            <a:normAutofit/>
          </a:bodyPr>
          <a:lstStyle/>
          <a:p>
            <a:pPr marL="0" indent="0">
              <a:buNone/>
            </a:pPr>
            <a:r>
              <a:rPr lang="en-US" dirty="0"/>
              <a:t>The Summit sought to:</a:t>
            </a:r>
          </a:p>
          <a:p>
            <a:pPr marL="0" indent="0">
              <a:buNone/>
            </a:pPr>
            <a:r>
              <a:rPr lang="en-US" dirty="0" err="1"/>
              <a:t>i</a:t>
            </a:r>
            <a:r>
              <a:rPr lang="en-US" dirty="0"/>
              <a:t>.	Reimagine affordable housing finance and development through innovation-driven models.  </a:t>
            </a:r>
          </a:p>
          <a:p>
            <a:pPr marL="0" indent="0">
              <a:buNone/>
            </a:pPr>
            <a:r>
              <a:rPr lang="en-US" dirty="0"/>
              <a:t>ii.	Promote cooperative housing frameworks and strengthen collaborative financing systems.  </a:t>
            </a:r>
          </a:p>
          <a:p>
            <a:pPr marL="0" indent="0">
              <a:buNone/>
            </a:pPr>
            <a:r>
              <a:rPr lang="en-US" dirty="0"/>
              <a:t>iii.	Generate practical, scalable solutions for accelerated homeownership for low- and middle-income earners.  </a:t>
            </a:r>
          </a:p>
          <a:p>
            <a:pPr marL="0" indent="0">
              <a:buNone/>
            </a:pPr>
            <a:r>
              <a:rPr lang="en-US" dirty="0"/>
              <a:t>iv.	Deepen stakeholder collaboration to catalyze economic growth through housing development.  </a:t>
            </a:r>
          </a:p>
          <a:p>
            <a:pPr marL="0" indent="0">
              <a:buNone/>
            </a:pPr>
            <a:r>
              <a:rPr lang="en-US" dirty="0"/>
              <a:t>v.	Mobilize commitments toward addressing the housing finance challenges in Nigeria.</a:t>
            </a:r>
          </a:p>
          <a:p>
            <a:endParaRPr lang="en-NG" dirty="0"/>
          </a:p>
        </p:txBody>
      </p:sp>
    </p:spTree>
    <p:extLst>
      <p:ext uri="{BB962C8B-B14F-4D97-AF65-F5344CB8AC3E}">
        <p14:creationId xmlns:p14="http://schemas.microsoft.com/office/powerpoint/2010/main" val="1352748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34C39-BA18-28B1-C762-0CE497B90F5A}"/>
              </a:ext>
            </a:extLst>
          </p:cNvPr>
          <p:cNvSpPr>
            <a:spLocks noGrp="1"/>
          </p:cNvSpPr>
          <p:nvPr>
            <p:ph type="title"/>
          </p:nvPr>
        </p:nvSpPr>
        <p:spPr>
          <a:xfrm>
            <a:off x="838200" y="365125"/>
            <a:ext cx="10515600" cy="755015"/>
          </a:xfrm>
        </p:spPr>
        <p:txBody>
          <a:bodyPr>
            <a:normAutofit fontScale="90000"/>
          </a:bodyPr>
          <a:lstStyle/>
          <a:p>
            <a:br>
              <a:rPr lang="en-US" dirty="0"/>
            </a:br>
            <a:r>
              <a:rPr lang="en-US" dirty="0"/>
              <a:t>CONVENER’S  WELCOME ADDRESS</a:t>
            </a:r>
            <a:br>
              <a:rPr lang="en-US" dirty="0"/>
            </a:br>
            <a:endParaRPr lang="en-NG" dirty="0"/>
          </a:p>
        </p:txBody>
      </p:sp>
      <p:sp>
        <p:nvSpPr>
          <p:cNvPr id="3" name="Content Placeholder 2">
            <a:extLst>
              <a:ext uri="{FF2B5EF4-FFF2-40B4-BE49-F238E27FC236}">
                <a16:creationId xmlns:a16="http://schemas.microsoft.com/office/drawing/2014/main" id="{A75E0225-1D7F-B428-70A0-E8BBC3220519}"/>
              </a:ext>
            </a:extLst>
          </p:cNvPr>
          <p:cNvSpPr>
            <a:spLocks noGrp="1"/>
          </p:cNvSpPr>
          <p:nvPr>
            <p:ph idx="1"/>
          </p:nvPr>
        </p:nvSpPr>
        <p:spPr>
          <a:xfrm>
            <a:off x="838200" y="1348740"/>
            <a:ext cx="10515600" cy="5144135"/>
          </a:xfrm>
        </p:spPr>
        <p:txBody>
          <a:bodyPr>
            <a:normAutofit fontScale="32500" lnSpcReduction="20000"/>
          </a:bodyPr>
          <a:lstStyle/>
          <a:p>
            <a:pPr marL="0" indent="0" algn="just">
              <a:buNone/>
            </a:pPr>
            <a:r>
              <a:rPr lang="en-US" sz="11100" dirty="0">
                <a:latin typeface="Tahoma" panose="020B0604030504040204" pitchFamily="34" charset="0"/>
                <a:ea typeface="Tahoma" panose="020B0604030504040204" pitchFamily="34" charset="0"/>
                <a:cs typeface="Tahoma" panose="020B0604030504040204" pitchFamily="34" charset="0"/>
              </a:rPr>
              <a:t>Dr. Saheed Kayode Yemi Adelakun the Convener while welcoming the Chairman, Special Guests and participants to the Summit and restated its objectives. He reiterated the Summit is also to:</a:t>
            </a:r>
          </a:p>
          <a:p>
            <a:pPr algn="just">
              <a:buFont typeface="Wingdings" panose="05000000000000000000" pitchFamily="2" charset="2"/>
              <a:buChar char="ü"/>
            </a:pPr>
            <a:r>
              <a:rPr lang="en-US" sz="11100" dirty="0">
                <a:latin typeface="Tahoma" panose="020B0604030504040204" pitchFamily="34" charset="0"/>
                <a:ea typeface="Tahoma" panose="020B0604030504040204" pitchFamily="34" charset="0"/>
                <a:cs typeface="Tahoma" panose="020B0604030504040204" pitchFamily="34" charset="0"/>
              </a:rPr>
              <a:t> reimagine affordable housing finance and development, cooperative housing fund</a:t>
            </a:r>
          </a:p>
          <a:p>
            <a:pPr algn="just">
              <a:buFont typeface="Wingdings" panose="05000000000000000000" pitchFamily="2" charset="2"/>
              <a:buChar char="ü"/>
            </a:pPr>
            <a:r>
              <a:rPr lang="en-US" sz="11100" dirty="0">
                <a:latin typeface="Tahoma" panose="020B0604030504040204" pitchFamily="34" charset="0"/>
                <a:ea typeface="Tahoma" panose="020B0604030504040204" pitchFamily="34" charset="0"/>
                <a:cs typeface="Tahoma" panose="020B0604030504040204" pitchFamily="34" charset="0"/>
              </a:rPr>
              <a:t>encourage collaboration and proffer solutions for accelerated home ownership.</a:t>
            </a:r>
          </a:p>
          <a:p>
            <a:pPr algn="just">
              <a:buFont typeface="Wingdings" panose="05000000000000000000" pitchFamily="2" charset="2"/>
              <a:buChar char="ü"/>
            </a:pPr>
            <a:r>
              <a:rPr lang="en-US" sz="11100" dirty="0">
                <a:latin typeface="Tahoma" panose="020B0604030504040204" pitchFamily="34" charset="0"/>
                <a:ea typeface="Tahoma" panose="020B0604030504040204" pitchFamily="34" charset="0"/>
                <a:cs typeface="Tahoma" panose="020B0604030504040204" pitchFamily="34" charset="0"/>
              </a:rPr>
              <a:t>proffer solutions to the housing needs of low- and medium-income earners in Nigeria through innovative ideas for financing and building of affordable but decent homes. </a:t>
            </a:r>
          </a:p>
          <a:p>
            <a:endParaRPr lang="en-NG" dirty="0"/>
          </a:p>
        </p:txBody>
      </p:sp>
    </p:spTree>
    <p:extLst>
      <p:ext uri="{BB962C8B-B14F-4D97-AF65-F5344CB8AC3E}">
        <p14:creationId xmlns:p14="http://schemas.microsoft.com/office/powerpoint/2010/main" val="602340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F9BE9-5AE9-E211-409A-8805042D57F8}"/>
              </a:ext>
            </a:extLst>
          </p:cNvPr>
          <p:cNvSpPr>
            <a:spLocks noGrp="1"/>
          </p:cNvSpPr>
          <p:nvPr>
            <p:ph type="title"/>
          </p:nvPr>
        </p:nvSpPr>
        <p:spPr>
          <a:xfrm>
            <a:off x="838200" y="365125"/>
            <a:ext cx="10515600" cy="732155"/>
          </a:xfrm>
        </p:spPr>
        <p:txBody>
          <a:bodyPr/>
          <a:lstStyle/>
          <a:p>
            <a:r>
              <a:rPr lang="en-US" dirty="0"/>
              <a:t>CONVENER’S  WELCOME ADDRESS Cont’d</a:t>
            </a:r>
            <a:endParaRPr lang="en-NG" dirty="0"/>
          </a:p>
        </p:txBody>
      </p:sp>
      <p:sp>
        <p:nvSpPr>
          <p:cNvPr id="3" name="Content Placeholder 2">
            <a:extLst>
              <a:ext uri="{FF2B5EF4-FFF2-40B4-BE49-F238E27FC236}">
                <a16:creationId xmlns:a16="http://schemas.microsoft.com/office/drawing/2014/main" id="{A47E6A6D-41A9-5D42-5FB1-F718E2CB0FDB}"/>
              </a:ext>
            </a:extLst>
          </p:cNvPr>
          <p:cNvSpPr>
            <a:spLocks noGrp="1"/>
          </p:cNvSpPr>
          <p:nvPr>
            <p:ph idx="1"/>
          </p:nvPr>
        </p:nvSpPr>
        <p:spPr>
          <a:xfrm>
            <a:off x="838200" y="1371600"/>
            <a:ext cx="10515600" cy="5121275"/>
          </a:xfrm>
        </p:spPr>
        <p:txBody>
          <a:bodyPr>
            <a:normAutofit fontScale="92500"/>
          </a:bodyPr>
          <a:lstStyle/>
          <a:p>
            <a:pPr>
              <a:buFont typeface="Wingdings" panose="05000000000000000000" pitchFamily="2" charset="2"/>
              <a:buChar char="ü"/>
            </a:pPr>
            <a:r>
              <a:rPr lang="en-US" sz="3600" dirty="0">
                <a:latin typeface="Tahoma" panose="020B0604030504040204" pitchFamily="34" charset="0"/>
                <a:ea typeface="Tahoma" panose="020B0604030504040204" pitchFamily="34" charset="0"/>
                <a:cs typeface="Tahoma" panose="020B0604030504040204" pitchFamily="34" charset="0"/>
              </a:rPr>
              <a:t>recommend strategies for successful implementation of renewed hope agenda of the Federal Government of Nigeria.</a:t>
            </a:r>
          </a:p>
          <a:p>
            <a:pPr>
              <a:buFont typeface="Wingdings" panose="05000000000000000000" pitchFamily="2" charset="2"/>
              <a:buChar char="ü"/>
            </a:pPr>
            <a:r>
              <a:rPr lang="en-US" sz="3600" dirty="0">
                <a:latin typeface="Tahoma" panose="020B0604030504040204" pitchFamily="34" charset="0"/>
                <a:ea typeface="Tahoma" panose="020B0604030504040204" pitchFamily="34" charset="0"/>
                <a:cs typeface="Tahoma" panose="020B0604030504040204" pitchFamily="34" charset="0"/>
              </a:rPr>
              <a:t>He said the Summit promotes innovative technologies and capacity building among professionals while establishing a platform for collaboration among the stakeholders.</a:t>
            </a:r>
          </a:p>
          <a:p>
            <a:pPr>
              <a:buFont typeface="Wingdings" panose="05000000000000000000" pitchFamily="2" charset="2"/>
              <a:buChar char="ü"/>
            </a:pPr>
            <a:r>
              <a:rPr lang="en-US" sz="3600" dirty="0">
                <a:latin typeface="Tahoma" panose="020B0604030504040204" pitchFamily="34" charset="0"/>
                <a:ea typeface="Tahoma" panose="020B0604030504040204" pitchFamily="34" charset="0"/>
                <a:cs typeface="Tahoma" panose="020B0604030504040204" pitchFamily="34" charset="0"/>
              </a:rPr>
              <a:t>Other features of the Summit are specialized housing, excellent awards with special focus on housing for farmers, students, informal sector and the diaspora.</a:t>
            </a:r>
          </a:p>
          <a:p>
            <a:endParaRPr lang="en-NG" dirty="0"/>
          </a:p>
        </p:txBody>
      </p:sp>
    </p:spTree>
    <p:extLst>
      <p:ext uri="{BB962C8B-B14F-4D97-AF65-F5344CB8AC3E}">
        <p14:creationId xmlns:p14="http://schemas.microsoft.com/office/powerpoint/2010/main" val="3391736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6B6FD-300C-67FB-A3CF-C92385337C31}"/>
              </a:ext>
            </a:extLst>
          </p:cNvPr>
          <p:cNvSpPr>
            <a:spLocks noGrp="1"/>
          </p:cNvSpPr>
          <p:nvPr>
            <p:ph type="title"/>
          </p:nvPr>
        </p:nvSpPr>
        <p:spPr>
          <a:xfrm>
            <a:off x="838200" y="365125"/>
            <a:ext cx="10515600" cy="1052195"/>
          </a:xfrm>
        </p:spPr>
        <p:txBody>
          <a:bodyPr>
            <a:normAutofit fontScale="90000"/>
          </a:bodyPr>
          <a:lstStyle/>
          <a:p>
            <a:br>
              <a:rPr lang="en-US" dirty="0"/>
            </a:br>
            <a:r>
              <a:rPr lang="en-US" dirty="0"/>
              <a:t>CHAIRMAN’S OPENING SPEECH &amp; GOODWILL MESSAGES</a:t>
            </a:r>
            <a:br>
              <a:rPr lang="en-NG" dirty="0"/>
            </a:br>
            <a:endParaRPr lang="en-NG" dirty="0"/>
          </a:p>
        </p:txBody>
      </p:sp>
      <p:sp>
        <p:nvSpPr>
          <p:cNvPr id="3" name="Content Placeholder 2">
            <a:extLst>
              <a:ext uri="{FF2B5EF4-FFF2-40B4-BE49-F238E27FC236}">
                <a16:creationId xmlns:a16="http://schemas.microsoft.com/office/drawing/2014/main" id="{15FB7899-6958-1FB7-9BE3-008DA1A3B8D5}"/>
              </a:ext>
            </a:extLst>
          </p:cNvPr>
          <p:cNvSpPr>
            <a:spLocks noGrp="1"/>
          </p:cNvSpPr>
          <p:nvPr>
            <p:ph idx="1"/>
          </p:nvPr>
        </p:nvSpPr>
        <p:spPr>
          <a:xfrm>
            <a:off x="838200" y="1417320"/>
            <a:ext cx="10515600" cy="5075555"/>
          </a:xfrm>
        </p:spPr>
        <p:txBody>
          <a:bodyPr>
            <a:normAutofit fontScale="55000" lnSpcReduction="20000"/>
          </a:bodyPr>
          <a:lstStyle/>
          <a:p>
            <a:pPr marL="0" indent="0" algn="just">
              <a:buNone/>
            </a:pPr>
            <a:endParaRPr lang="en-US" sz="45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en-US" sz="6700" dirty="0">
                <a:latin typeface="Tahoma" panose="020B0604030504040204" pitchFamily="34" charset="0"/>
                <a:ea typeface="Tahoma" panose="020B0604030504040204" pitchFamily="34" charset="0"/>
                <a:cs typeface="Tahoma" panose="020B0604030504040204" pitchFamily="34" charset="0"/>
              </a:rPr>
              <a:t>Prof. Ibrahim Gambari, CFR, Chairman of the Occasion:</a:t>
            </a:r>
          </a:p>
          <a:p>
            <a:pPr algn="just">
              <a:buFont typeface="Wingdings" panose="05000000000000000000" pitchFamily="2" charset="2"/>
              <a:buChar char="ü"/>
            </a:pPr>
            <a:r>
              <a:rPr lang="en-US" sz="6700" dirty="0">
                <a:latin typeface="Tahoma" panose="020B0604030504040204" pitchFamily="34" charset="0"/>
                <a:ea typeface="Tahoma" panose="020B0604030504040204" pitchFamily="34" charset="0"/>
                <a:cs typeface="Tahoma" panose="020B0604030504040204" pitchFamily="34" charset="0"/>
              </a:rPr>
              <a:t>Identified the housing deficit (estimated at over 20 million units) as a national emergency.</a:t>
            </a:r>
          </a:p>
          <a:p>
            <a:pPr algn="just">
              <a:buFont typeface="Wingdings" panose="05000000000000000000" pitchFamily="2" charset="2"/>
              <a:buChar char="ü"/>
            </a:pPr>
            <a:endParaRPr lang="en-US" sz="6700" dirty="0">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ü"/>
            </a:pPr>
            <a:r>
              <a:rPr lang="en-US" sz="6700" dirty="0">
                <a:latin typeface="Tahoma" panose="020B0604030504040204" pitchFamily="34" charset="0"/>
                <a:ea typeface="Tahoma" panose="020B0604030504040204" pitchFamily="34" charset="0"/>
                <a:cs typeface="Tahoma" panose="020B0604030504040204" pitchFamily="34" charset="0"/>
              </a:rPr>
              <a:t>Called for large-scale, rapid, inclusive, and innovative financing mechanisms.</a:t>
            </a:r>
          </a:p>
          <a:p>
            <a:pPr algn="just">
              <a:buFont typeface="Wingdings" panose="05000000000000000000" pitchFamily="2" charset="2"/>
              <a:buChar char="ü"/>
            </a:pPr>
            <a:endParaRPr lang="en-US" sz="6700" dirty="0">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ü"/>
            </a:pPr>
            <a:r>
              <a:rPr lang="en-US" sz="6700" dirty="0">
                <a:latin typeface="Tahoma" panose="020B0604030504040204" pitchFamily="34" charset="0"/>
                <a:ea typeface="Tahoma" panose="020B0604030504040204" pitchFamily="34" charset="0"/>
                <a:cs typeface="Tahoma" panose="020B0604030504040204" pitchFamily="34" charset="0"/>
              </a:rPr>
              <a:t>Advocated Public–Private–People Partnerships (4Ps) as the primary national delivery model.</a:t>
            </a:r>
          </a:p>
          <a:p>
            <a:pPr algn="just">
              <a:buFont typeface="Wingdings" panose="05000000000000000000" pitchFamily="2" charset="2"/>
              <a:buChar char="ü"/>
            </a:pPr>
            <a:endParaRPr lang="en-US" sz="4500" dirty="0">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ü"/>
            </a:pPr>
            <a:endParaRPr lang="en-US" dirty="0">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ü"/>
            </a:pPr>
            <a:endParaRPr lang="en-US" dirty="0">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ü"/>
            </a:pPr>
            <a:endParaRPr lang="en-US" dirty="0">
              <a:latin typeface="Tahoma" panose="020B0604030504040204" pitchFamily="34" charset="0"/>
              <a:ea typeface="Tahoma" panose="020B0604030504040204" pitchFamily="34" charset="0"/>
              <a:cs typeface="Tahoma" panose="020B0604030504040204" pitchFamily="34" charset="0"/>
            </a:endParaRPr>
          </a:p>
          <a:p>
            <a:endParaRPr lang="en-US" dirty="0"/>
          </a:p>
          <a:p>
            <a:pPr>
              <a:buFont typeface="Wingdings" panose="05000000000000000000" pitchFamily="2" charset="2"/>
              <a:buChar char="ü"/>
            </a:pPr>
            <a:endParaRPr lang="en-US" dirty="0"/>
          </a:p>
          <a:p>
            <a:endParaRPr lang="en-NG" dirty="0"/>
          </a:p>
        </p:txBody>
      </p:sp>
    </p:spTree>
    <p:extLst>
      <p:ext uri="{BB962C8B-B14F-4D97-AF65-F5344CB8AC3E}">
        <p14:creationId xmlns:p14="http://schemas.microsoft.com/office/powerpoint/2010/main" val="707531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C3300-82D5-947E-3FD9-BBCA51FE44C1}"/>
              </a:ext>
            </a:extLst>
          </p:cNvPr>
          <p:cNvSpPr>
            <a:spLocks noGrp="1"/>
          </p:cNvSpPr>
          <p:nvPr>
            <p:ph type="title"/>
          </p:nvPr>
        </p:nvSpPr>
        <p:spPr>
          <a:xfrm>
            <a:off x="838200" y="365125"/>
            <a:ext cx="10515600" cy="1052195"/>
          </a:xfrm>
        </p:spPr>
        <p:txBody>
          <a:bodyPr>
            <a:normAutofit fontScale="90000"/>
          </a:bodyPr>
          <a:lstStyle/>
          <a:p>
            <a:r>
              <a:rPr kumimoji="0" lang="en-US" sz="4000" b="0" i="0" u="none" strike="noStrike" kern="1200" cap="none" spc="0" normalizeH="0" baseline="0" noProof="0" dirty="0">
                <a:ln>
                  <a:noFill/>
                </a:ln>
                <a:solidFill>
                  <a:prstClr val="black"/>
                </a:solidFill>
                <a:effectLst/>
                <a:uLnTx/>
                <a:uFillTx/>
                <a:latin typeface="Aptos Display" panose="02110004020202020204"/>
                <a:ea typeface="+mj-ea"/>
                <a:cs typeface="+mj-cs"/>
              </a:rPr>
              <a:t>CHAIRMAN’S OPENING SPEECH &amp; GOODWILL MESSAGES Cont’d</a:t>
            </a:r>
            <a:endParaRPr lang="en-NG" dirty="0"/>
          </a:p>
        </p:txBody>
      </p:sp>
      <p:sp>
        <p:nvSpPr>
          <p:cNvPr id="3" name="Content Placeholder 2">
            <a:extLst>
              <a:ext uri="{FF2B5EF4-FFF2-40B4-BE49-F238E27FC236}">
                <a16:creationId xmlns:a16="http://schemas.microsoft.com/office/drawing/2014/main" id="{3DB2342F-927A-903E-16E0-6DA19F3C33EB}"/>
              </a:ext>
            </a:extLst>
          </p:cNvPr>
          <p:cNvSpPr>
            <a:spLocks noGrp="1"/>
          </p:cNvSpPr>
          <p:nvPr>
            <p:ph idx="1"/>
          </p:nvPr>
        </p:nvSpPr>
        <p:spPr>
          <a:xfrm>
            <a:off x="838200" y="1623060"/>
            <a:ext cx="10515600" cy="4869815"/>
          </a:xfrm>
        </p:spPr>
        <p:txBody>
          <a:bodyPr/>
          <a:lstStyle/>
          <a:p>
            <a:r>
              <a:rPr lang="en-US" dirty="0"/>
              <a:t>Messages were focused on:</a:t>
            </a:r>
          </a:p>
          <a:p>
            <a:r>
              <a:rPr lang="en-US" dirty="0"/>
              <a:t>Strengthening institutions</a:t>
            </a:r>
          </a:p>
          <a:p>
            <a:r>
              <a:rPr lang="en-US" dirty="0"/>
              <a:t>Tailoring innovative models to Nigeria’s realities,</a:t>
            </a:r>
          </a:p>
          <a:p>
            <a:r>
              <a:rPr lang="en-US" dirty="0"/>
              <a:t>Sustaining multi-stakeholder collaboration</a:t>
            </a:r>
          </a:p>
          <a:p>
            <a:pPr algn="just"/>
            <a:r>
              <a:rPr lang="en-US" b="1" dirty="0"/>
              <a:t>Ministerial Addresses</a:t>
            </a:r>
          </a:p>
          <a:p>
            <a:pPr algn="just"/>
            <a:r>
              <a:rPr lang="en-US" b="1" dirty="0"/>
              <a:t>Housing &amp; Urban Development Ministry:</a:t>
            </a:r>
          </a:p>
          <a:p>
            <a:pPr algn="just">
              <a:buFont typeface="Wingdings" pitchFamily="2" charset="2"/>
              <a:buChar char="§"/>
            </a:pPr>
            <a:r>
              <a:rPr lang="en-US" dirty="0"/>
              <a:t>Reaffirmed housing as a human right.</a:t>
            </a:r>
          </a:p>
          <a:p>
            <a:pPr algn="just">
              <a:buFont typeface="Wingdings" pitchFamily="2" charset="2"/>
              <a:buChar char="§"/>
            </a:pPr>
            <a:r>
              <a:rPr lang="en-US" dirty="0"/>
              <a:t>Outlined N250 billion housing intervention fund and the upcoming 50,000 affordable units priced N1.8m–N25m.</a:t>
            </a:r>
          </a:p>
          <a:p>
            <a:pPr algn="just"/>
            <a:endParaRPr lang="en-US" sz="1200" dirty="0"/>
          </a:p>
          <a:p>
            <a:endParaRPr lang="en-NG" dirty="0"/>
          </a:p>
        </p:txBody>
      </p:sp>
    </p:spTree>
    <p:extLst>
      <p:ext uri="{BB962C8B-B14F-4D97-AF65-F5344CB8AC3E}">
        <p14:creationId xmlns:p14="http://schemas.microsoft.com/office/powerpoint/2010/main" val="1284700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4C3D6-1AB8-513F-5472-485CFF1FAEF0}"/>
              </a:ext>
            </a:extLst>
          </p:cNvPr>
          <p:cNvSpPr>
            <a:spLocks noGrp="1"/>
          </p:cNvSpPr>
          <p:nvPr>
            <p:ph type="title"/>
          </p:nvPr>
        </p:nvSpPr>
        <p:spPr>
          <a:xfrm>
            <a:off x="838200" y="365125"/>
            <a:ext cx="10515600" cy="937895"/>
          </a:xfrm>
        </p:spPr>
        <p:txBody>
          <a:bodyPr>
            <a:normAutofit fontScale="90000"/>
          </a:bodyPr>
          <a:lstStyle/>
          <a:p>
            <a:r>
              <a:rPr kumimoji="0" lang="en-US" sz="3600" b="0" i="0" u="none" strike="noStrike" kern="1200" cap="none" spc="0" normalizeH="0" baseline="0" noProof="0" dirty="0">
                <a:ln>
                  <a:noFill/>
                </a:ln>
                <a:solidFill>
                  <a:prstClr val="black"/>
                </a:solidFill>
                <a:effectLst/>
                <a:uLnTx/>
                <a:uFillTx/>
                <a:latin typeface="Aptos Display" panose="02110004020202020204"/>
                <a:ea typeface="+mj-ea"/>
                <a:cs typeface="+mj-cs"/>
              </a:rPr>
              <a:t>CHAIRMAN’S OPENING SPEECH &amp; GOODWILL MESSAGES Cont’d</a:t>
            </a:r>
            <a:endParaRPr lang="en-NG" dirty="0"/>
          </a:p>
        </p:txBody>
      </p:sp>
      <p:sp>
        <p:nvSpPr>
          <p:cNvPr id="3" name="Content Placeholder 2">
            <a:extLst>
              <a:ext uri="{FF2B5EF4-FFF2-40B4-BE49-F238E27FC236}">
                <a16:creationId xmlns:a16="http://schemas.microsoft.com/office/drawing/2014/main" id="{7A4F7244-8244-4EB7-B2C6-C62ADDCA8E83}"/>
              </a:ext>
            </a:extLst>
          </p:cNvPr>
          <p:cNvSpPr>
            <a:spLocks noGrp="1"/>
          </p:cNvSpPr>
          <p:nvPr>
            <p:ph idx="1"/>
          </p:nvPr>
        </p:nvSpPr>
        <p:spPr>
          <a:xfrm>
            <a:off x="838200" y="1600200"/>
            <a:ext cx="10515600" cy="4892675"/>
          </a:xfrm>
        </p:spPr>
        <p:txBody>
          <a:bodyPr/>
          <a:lstStyle/>
          <a:p>
            <a:pPr marL="0" indent="0" algn="just">
              <a:buNone/>
            </a:pPr>
            <a:r>
              <a:rPr lang="en-US" b="1" dirty="0"/>
              <a:t>Finance Ministry:</a:t>
            </a:r>
          </a:p>
          <a:p>
            <a:pPr algn="just">
              <a:buFont typeface="Wingdings" pitchFamily="2" charset="2"/>
              <a:buChar char="§"/>
            </a:pPr>
            <a:r>
              <a:rPr lang="en-US" dirty="0"/>
              <a:t>Highlighted Federal Government staff housing schemes (FISH, FSHLS), Family Homes Funds, student housing, and hostels development.</a:t>
            </a:r>
          </a:p>
          <a:p>
            <a:pPr algn="just">
              <a:buFont typeface="Wingdings" pitchFamily="2" charset="2"/>
              <a:buChar char="§"/>
            </a:pPr>
            <a:r>
              <a:rPr lang="en-US" dirty="0"/>
              <a:t>Emphasized developing outcomes beneficial for all income segments.</a:t>
            </a:r>
          </a:p>
          <a:p>
            <a:pPr algn="just"/>
            <a:endParaRPr lang="en-US" sz="1200" dirty="0"/>
          </a:p>
          <a:p>
            <a:pPr marL="0" indent="0" algn="just">
              <a:buNone/>
            </a:pPr>
            <a:r>
              <a:rPr lang="en-US" b="1" dirty="0"/>
              <a:t>Agriculture Ministry:</a:t>
            </a:r>
          </a:p>
          <a:p>
            <a:pPr algn="just">
              <a:buFont typeface="Wingdings" pitchFamily="2" charset="2"/>
              <a:buChar char="§"/>
            </a:pPr>
            <a:r>
              <a:rPr lang="en-US" dirty="0"/>
              <a:t>Reiterated the importance of cooperative clusters in national development</a:t>
            </a:r>
          </a:p>
          <a:p>
            <a:endParaRPr lang="en-NG" dirty="0"/>
          </a:p>
        </p:txBody>
      </p:sp>
    </p:spTree>
    <p:extLst>
      <p:ext uri="{BB962C8B-B14F-4D97-AF65-F5344CB8AC3E}">
        <p14:creationId xmlns:p14="http://schemas.microsoft.com/office/powerpoint/2010/main" val="777644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618</TotalTime>
  <Words>1851</Words>
  <Application>Microsoft Office PowerPoint</Application>
  <PresentationFormat>Widescreen</PresentationFormat>
  <Paragraphs>185</Paragraphs>
  <Slides>28</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Aptos</vt:lpstr>
      <vt:lpstr>Aptos Display</vt:lpstr>
      <vt:lpstr>Arial</vt:lpstr>
      <vt:lpstr>Calibri</vt:lpstr>
      <vt:lpstr>Tahoma</vt:lpstr>
      <vt:lpstr>Wingdings</vt:lpstr>
      <vt:lpstr>Office Theme</vt:lpstr>
      <vt:lpstr>AFFORDABLE HOUSING FINANCE AND INNOVATION SUMMIT &amp; EXPO (AHFIS 2025)</vt:lpstr>
      <vt:lpstr>PowerPoint Presentation</vt:lpstr>
      <vt:lpstr> ABOUT  NAHFIS2025 </vt:lpstr>
      <vt:lpstr>OBJECTIVES OF THE SUMMIT</vt:lpstr>
      <vt:lpstr> CONVENER’S  WELCOME ADDRESS </vt:lpstr>
      <vt:lpstr>CONVENER’S  WELCOME ADDRESS Cont’d</vt:lpstr>
      <vt:lpstr> CHAIRMAN’S OPENING SPEECH &amp; GOODWILL MESSAGES </vt:lpstr>
      <vt:lpstr>CHAIRMAN’S OPENING SPEECH &amp; GOODWILL MESSAGES Cont’d</vt:lpstr>
      <vt:lpstr>CHAIRMAN’S OPENING SPEECH &amp; GOODWILL MESSAGES Cont’d</vt:lpstr>
      <vt:lpstr>CHAIRMAN’S OPENING SPEECH &amp; GOODWILL MESSAGES  Cont’d</vt:lpstr>
      <vt:lpstr> A Keynote Presentation was made by Mr. Hakeem Ogunniran – Founder/CEO Eximir Realty Co. Ltd on the topic – Innovative Finance for Affordable Housing Under Renewed Hope Agenda. </vt:lpstr>
      <vt:lpstr>PowerPoint Presentation</vt:lpstr>
      <vt:lpstr>The Future is Now….</vt:lpstr>
      <vt:lpstr>The second keynote presentation was made by Arc.Femi Adewole, Chairman, Cooperative Mortgage Bank on the topic – EFFECTIVE HOUSING DELIVERY – THE IMPERATIVE FOR COLLABORATION</vt:lpstr>
      <vt:lpstr>….the urgent need for collaboration </vt:lpstr>
      <vt:lpstr> …potential collaboration channels </vt:lpstr>
      <vt:lpstr> …making it work  </vt:lpstr>
      <vt:lpstr> …potential collaboration channels </vt:lpstr>
      <vt:lpstr>PowerPoint Presentation</vt:lpstr>
      <vt:lpstr>SPECIAL FEATURES</vt:lpstr>
      <vt:lpstr>RESOLUTIONS</vt:lpstr>
      <vt:lpstr>Resolutions Cont’d</vt:lpstr>
      <vt:lpstr>Resolutions Cont’d</vt:lpstr>
      <vt:lpstr>Resolutions Cont’d</vt:lpstr>
      <vt:lpstr>Resolutions Cont’d</vt:lpstr>
      <vt:lpstr>Resolutions Cont’d</vt:lpstr>
      <vt:lpstr>Resolutions Cont’d</vt:lpstr>
      <vt:lpstr> Resolutions Cont’d &amp; Adjournment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HOUSING FINANCE AND INNOVATION SUMMIT &amp; EXPO (AHFIS 2025)</dc:title>
  <dc:creator>Oladapo Fagboyo</dc:creator>
  <cp:lastModifiedBy>hp</cp:lastModifiedBy>
  <cp:revision>10</cp:revision>
  <cp:lastPrinted>2025-11-24T15:45:11Z</cp:lastPrinted>
  <dcterms:created xsi:type="dcterms:W3CDTF">2025-11-19T10:07:12Z</dcterms:created>
  <dcterms:modified xsi:type="dcterms:W3CDTF">2025-11-24T15:52:04Z</dcterms:modified>
</cp:coreProperties>
</file>